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tif" ContentType="image/tif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5"/>
  </p:notesMasterIdLst>
  <p:sldIdLst>
    <p:sldId id="265" r:id="rId5"/>
    <p:sldId id="291" r:id="rId6"/>
    <p:sldId id="310" r:id="rId7"/>
    <p:sldId id="326" r:id="rId8"/>
    <p:sldId id="327" r:id="rId9"/>
    <p:sldId id="324" r:id="rId10"/>
    <p:sldId id="288" r:id="rId11"/>
    <p:sldId id="273" r:id="rId12"/>
    <p:sldId id="328" r:id="rId13"/>
    <p:sldId id="304" r:id="rId14"/>
    <p:sldId id="305" r:id="rId15"/>
    <p:sldId id="306" r:id="rId16"/>
    <p:sldId id="336" r:id="rId17"/>
    <p:sldId id="337" r:id="rId18"/>
    <p:sldId id="341" r:id="rId19"/>
    <p:sldId id="318" r:id="rId20"/>
    <p:sldId id="334" r:id="rId21"/>
    <p:sldId id="335" r:id="rId22"/>
    <p:sldId id="319" r:id="rId23"/>
    <p:sldId id="321" r:id="rId24"/>
    <p:sldId id="320" r:id="rId25"/>
    <p:sldId id="311" r:id="rId26"/>
    <p:sldId id="323" r:id="rId27"/>
    <p:sldId id="340" r:id="rId28"/>
    <p:sldId id="342" r:id="rId29"/>
    <p:sldId id="339" r:id="rId30"/>
    <p:sldId id="347" r:id="rId31"/>
    <p:sldId id="348" r:id="rId32"/>
    <p:sldId id="312" r:id="rId33"/>
    <p:sldId id="284" r:id="rId3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 Adams" initials="SA" lastIdx="4" clrIdx="0">
    <p:extLst>
      <p:ext uri="{19B8F6BF-5375-455C-9EA6-DF929625EA0E}">
        <p15:presenceInfo xmlns:p15="http://schemas.microsoft.com/office/powerpoint/2012/main" userId="S-1-5-21-1045957239-2974476794-2803362205-25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4" autoAdjust="0"/>
    <p:restoredTop sz="93238" autoAdjust="0"/>
  </p:normalViewPr>
  <p:slideViewPr>
    <p:cSldViewPr>
      <p:cViewPr varScale="1">
        <p:scale>
          <a:sx n="70" d="100"/>
          <a:sy n="70" d="100"/>
        </p:scale>
        <p:origin x="998" y="43"/>
      </p:cViewPr>
      <p:guideLst>
        <p:guide orient="horz" pos="2160"/>
        <p:guide pos="2880"/>
      </p:guideLst>
    </p:cSldViewPr>
  </p:slideViewPr>
  <p:notesTextViewPr>
    <p:cViewPr>
      <p:scale>
        <a:sx n="1" d="1"/>
        <a:sy n="1" d="1"/>
      </p:scale>
      <p:origin x="0" y="0"/>
    </p:cViewPr>
  </p:notesTextViewPr>
  <p:sorterViewPr>
    <p:cViewPr>
      <p:scale>
        <a:sx n="100" d="100"/>
        <a:sy n="100" d="100"/>
      </p:scale>
      <p:origin x="0" y="-4668"/>
    </p:cViewPr>
  </p:sorterViewPr>
  <p:notesViewPr>
    <p:cSldViewPr>
      <p:cViewPr>
        <p:scale>
          <a:sx n="90" d="100"/>
          <a:sy n="90" d="100"/>
        </p:scale>
        <p:origin x="1812" y="-2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14108286-7A0F-416E-B7A3-368E9F49A2B9}" type="datetimeFigureOut">
              <a:rPr lang="en-US" smtClean="0"/>
              <a:t>8/13/2015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356FAFD9-6644-490F-85E4-F8B0BB4BF0D6}" type="slidenum">
              <a:rPr lang="en-US" smtClean="0"/>
              <a:t>‹#›</a:t>
            </a:fld>
            <a:endParaRPr lang="en-US"/>
          </a:p>
        </p:txBody>
      </p:sp>
    </p:spTree>
    <p:extLst>
      <p:ext uri="{BB962C8B-B14F-4D97-AF65-F5344CB8AC3E}">
        <p14:creationId xmlns:p14="http://schemas.microsoft.com/office/powerpoint/2010/main" val="1094935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b="1" u="sng" dirty="0"/>
              <a:t>Days of Service – Section 1.3</a:t>
            </a:r>
          </a:p>
          <a:p>
            <a:endParaRPr lang="en-US" sz="800" u="sng" dirty="0"/>
          </a:p>
          <a:p>
            <a:r>
              <a:rPr lang="en-US" sz="800" b="1" u="sng" dirty="0"/>
              <a:t>Homeless Children – Section 3.2</a:t>
            </a:r>
          </a:p>
          <a:p>
            <a:r>
              <a:rPr lang="en-US" sz="800" u="sng" dirty="0"/>
              <a:t>In an effort to support children who are homeless, DECAL is encouraging providers to examine their existing enrollment policies to address homeless families seeking to enroll a child in Georgia’s Pre-K Program.   </a:t>
            </a:r>
          </a:p>
          <a:p>
            <a:endParaRPr lang="en-US" sz="800" u="sng" dirty="0"/>
          </a:p>
          <a:p>
            <a:r>
              <a:rPr lang="en-US" sz="800" b="1" u="sng" dirty="0"/>
              <a:t>Children in Foster Care – Section 3.3</a:t>
            </a:r>
          </a:p>
          <a:p>
            <a:r>
              <a:rPr lang="en-US" sz="800" u="sng" dirty="0"/>
              <a:t>In an effort to support children who are in Foster Care, DECAL is encouraging providers to examine their existing enrollment policies to address families seeking to enroll a child, who is in Foster Care, in Georgia’s Pre-K Program.   </a:t>
            </a:r>
          </a:p>
          <a:p>
            <a:endParaRPr lang="en-US" sz="800" u="sng" dirty="0"/>
          </a:p>
          <a:p>
            <a:r>
              <a:rPr lang="en-US" sz="800" b="1" u="sng" dirty="0"/>
              <a:t>Salary Requirements – Section 12.6</a:t>
            </a:r>
          </a:p>
          <a:p>
            <a:endParaRPr lang="en-US" sz="800" u="sng" dirty="0"/>
          </a:p>
          <a:p>
            <a:r>
              <a:rPr lang="en-US" sz="800" b="1" u="sng" dirty="0"/>
              <a:t>Capital Improvements – Section 17.2</a:t>
            </a:r>
          </a:p>
          <a:p>
            <a:r>
              <a:rPr lang="en-US" sz="800" u="sng" dirty="0"/>
              <a:t>Information has been added to clarify Capital Improvement expenditures in Pre-K.  Please note, this is not a change in policy, just a clarification. </a:t>
            </a:r>
            <a:endParaRPr lang="en-US" sz="800" dirty="0"/>
          </a:p>
        </p:txBody>
      </p:sp>
      <p:sp>
        <p:nvSpPr>
          <p:cNvPr id="4" name="Slide Number Placeholder 3"/>
          <p:cNvSpPr>
            <a:spLocks noGrp="1"/>
          </p:cNvSpPr>
          <p:nvPr>
            <p:ph type="sldNum" sz="quarter" idx="10"/>
          </p:nvPr>
        </p:nvSpPr>
        <p:spPr/>
        <p:txBody>
          <a:bodyPr/>
          <a:lstStyle/>
          <a:p>
            <a:fld id="{356FAFD9-6644-490F-85E4-F8B0BB4BF0D6}" type="slidenum">
              <a:rPr lang="en-US" smtClean="0"/>
              <a:t>7</a:t>
            </a:fld>
            <a:endParaRPr lang="en-US"/>
          </a:p>
        </p:txBody>
      </p:sp>
    </p:spTree>
    <p:extLst>
      <p:ext uri="{BB962C8B-B14F-4D97-AF65-F5344CB8AC3E}">
        <p14:creationId xmlns:p14="http://schemas.microsoft.com/office/powerpoint/2010/main" val="2810719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202 visits completed</a:t>
            </a:r>
          </a:p>
          <a:p>
            <a:endParaRPr lang="en-US" sz="1100" dirty="0"/>
          </a:p>
          <a:p>
            <a:pPr lvl="0"/>
            <a:r>
              <a:rPr lang="en-US" sz="1100" dirty="0"/>
              <a:t>Visits by </a:t>
            </a:r>
            <a:r>
              <a:rPr lang="en-US" sz="1100" b="1" dirty="0"/>
              <a:t>30 Senators </a:t>
            </a:r>
          </a:p>
          <a:p>
            <a:pPr lvl="1"/>
            <a:r>
              <a:rPr lang="en-US" sz="1100" dirty="0"/>
              <a:t>54% of the Senate </a:t>
            </a:r>
          </a:p>
          <a:p>
            <a:pPr lvl="1"/>
            <a:r>
              <a:rPr lang="en-US" sz="1100" dirty="0"/>
              <a:t>4 were new Pre-K Week participants</a:t>
            </a:r>
          </a:p>
          <a:p>
            <a:pPr marL="517525" lvl="1" indent="0">
              <a:buNone/>
            </a:pPr>
            <a:endParaRPr lang="en-US" sz="1100" dirty="0"/>
          </a:p>
          <a:p>
            <a:pPr lvl="0"/>
            <a:r>
              <a:rPr lang="en-US" sz="1100" dirty="0"/>
              <a:t>Visits by </a:t>
            </a:r>
            <a:r>
              <a:rPr lang="en-US" sz="1100" b="1" dirty="0"/>
              <a:t>83</a:t>
            </a:r>
            <a:r>
              <a:rPr lang="en-US" sz="1100" dirty="0"/>
              <a:t> </a:t>
            </a:r>
            <a:r>
              <a:rPr lang="en-US" sz="1100" b="1" dirty="0"/>
              <a:t>Representatives</a:t>
            </a:r>
          </a:p>
          <a:p>
            <a:pPr lvl="1"/>
            <a:r>
              <a:rPr lang="en-US" sz="1100" dirty="0"/>
              <a:t>46% of the House </a:t>
            </a:r>
          </a:p>
          <a:p>
            <a:pPr lvl="1"/>
            <a:r>
              <a:rPr lang="en-US" sz="1100" dirty="0"/>
              <a:t>23 were new Pre-K Week participants</a:t>
            </a:r>
          </a:p>
          <a:p>
            <a:pPr marL="517525" lvl="1" indent="0">
              <a:buNone/>
            </a:pPr>
            <a:endParaRPr lang="en-US" sz="1100" dirty="0"/>
          </a:p>
          <a:p>
            <a:pPr lvl="0"/>
            <a:r>
              <a:rPr lang="en-US" sz="1100" dirty="0"/>
              <a:t>Over the last three years of Georgia’s Pre-K Week, 169 members of the current legislative body have visited a Pre-K classroom.  </a:t>
            </a:r>
          </a:p>
          <a:p>
            <a:pPr lvl="1"/>
            <a:r>
              <a:rPr lang="en-US" sz="1100" dirty="0"/>
              <a:t>72% of the current General Assembly</a:t>
            </a:r>
          </a:p>
          <a:p>
            <a:endParaRPr lang="en-US" sz="1100" dirty="0"/>
          </a:p>
        </p:txBody>
      </p:sp>
      <p:sp>
        <p:nvSpPr>
          <p:cNvPr id="4" name="Slide Number Placeholder 3"/>
          <p:cNvSpPr>
            <a:spLocks noGrp="1"/>
          </p:cNvSpPr>
          <p:nvPr>
            <p:ph type="sldNum" sz="quarter" idx="10"/>
          </p:nvPr>
        </p:nvSpPr>
        <p:spPr/>
        <p:txBody>
          <a:bodyPr/>
          <a:lstStyle/>
          <a:p>
            <a:fld id="{356FAFD9-6644-490F-85E4-F8B0BB4BF0D6}" type="slidenum">
              <a:rPr lang="en-US" smtClean="0"/>
              <a:t>27</a:t>
            </a:fld>
            <a:endParaRPr lang="en-US" dirty="0"/>
          </a:p>
        </p:txBody>
      </p:sp>
    </p:spTree>
    <p:extLst>
      <p:ext uri="{BB962C8B-B14F-4D97-AF65-F5344CB8AC3E}">
        <p14:creationId xmlns:p14="http://schemas.microsoft.com/office/powerpoint/2010/main" val="1970641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6FAFD9-6644-490F-85E4-F8B0BB4BF0D6}" type="slidenum">
              <a:rPr lang="en-US" smtClean="0"/>
              <a:t>9</a:t>
            </a:fld>
            <a:endParaRPr lang="en-US"/>
          </a:p>
        </p:txBody>
      </p:sp>
    </p:spTree>
    <p:extLst>
      <p:ext uri="{BB962C8B-B14F-4D97-AF65-F5344CB8AC3E}">
        <p14:creationId xmlns:p14="http://schemas.microsoft.com/office/powerpoint/2010/main" val="2169266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4243" indent="-290093">
              <a:spcBef>
                <a:spcPct val="30000"/>
              </a:spcBef>
              <a:defRPr sz="1200">
                <a:solidFill>
                  <a:schemeClr val="tx1"/>
                </a:solidFill>
                <a:latin typeface="Calibri" panose="020F0502020204030204" pitchFamily="34" charset="0"/>
              </a:defRPr>
            </a:lvl2pPr>
            <a:lvl3pPr marL="1160374" indent="-232075">
              <a:spcBef>
                <a:spcPct val="30000"/>
              </a:spcBef>
              <a:defRPr sz="1200">
                <a:solidFill>
                  <a:schemeClr val="tx1"/>
                </a:solidFill>
                <a:latin typeface="Calibri" panose="020F0502020204030204" pitchFamily="34" charset="0"/>
              </a:defRPr>
            </a:lvl3pPr>
            <a:lvl4pPr marL="1624523" indent="-232075">
              <a:spcBef>
                <a:spcPct val="30000"/>
              </a:spcBef>
              <a:defRPr sz="1200">
                <a:solidFill>
                  <a:schemeClr val="tx1"/>
                </a:solidFill>
                <a:latin typeface="Calibri" panose="020F0502020204030204" pitchFamily="34" charset="0"/>
              </a:defRPr>
            </a:lvl4pPr>
            <a:lvl5pPr marL="2088672" indent="-232075">
              <a:spcBef>
                <a:spcPct val="30000"/>
              </a:spcBef>
              <a:defRPr sz="1200">
                <a:solidFill>
                  <a:schemeClr val="tx1"/>
                </a:solidFill>
                <a:latin typeface="Calibri" panose="020F0502020204030204" pitchFamily="34" charset="0"/>
              </a:defRPr>
            </a:lvl5pPr>
            <a:lvl6pPr marL="2552822" indent="-232075" eaLnBrk="0" fontAlgn="base" hangingPunct="0">
              <a:spcBef>
                <a:spcPct val="30000"/>
              </a:spcBef>
              <a:spcAft>
                <a:spcPct val="0"/>
              </a:spcAft>
              <a:defRPr sz="1200">
                <a:solidFill>
                  <a:schemeClr val="tx1"/>
                </a:solidFill>
                <a:latin typeface="Calibri" panose="020F0502020204030204" pitchFamily="34" charset="0"/>
              </a:defRPr>
            </a:lvl6pPr>
            <a:lvl7pPr marL="3016971" indent="-232075" eaLnBrk="0" fontAlgn="base" hangingPunct="0">
              <a:spcBef>
                <a:spcPct val="30000"/>
              </a:spcBef>
              <a:spcAft>
                <a:spcPct val="0"/>
              </a:spcAft>
              <a:defRPr sz="1200">
                <a:solidFill>
                  <a:schemeClr val="tx1"/>
                </a:solidFill>
                <a:latin typeface="Calibri" panose="020F0502020204030204" pitchFamily="34" charset="0"/>
              </a:defRPr>
            </a:lvl7pPr>
            <a:lvl8pPr marL="3481121" indent="-232075" eaLnBrk="0" fontAlgn="base" hangingPunct="0">
              <a:spcBef>
                <a:spcPct val="30000"/>
              </a:spcBef>
              <a:spcAft>
                <a:spcPct val="0"/>
              </a:spcAft>
              <a:defRPr sz="1200">
                <a:solidFill>
                  <a:schemeClr val="tx1"/>
                </a:solidFill>
                <a:latin typeface="Calibri" panose="020F0502020204030204" pitchFamily="34" charset="0"/>
              </a:defRPr>
            </a:lvl8pPr>
            <a:lvl9pPr marL="3945270" indent="-2320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04FA71-4110-41F7-B5EC-7B19F12A249E}" type="slidenum">
              <a:rPr lang="en-US" smtClean="0">
                <a:latin typeface="Arial" panose="020B0604020202020204" pitchFamily="34" charset="0"/>
              </a:rPr>
              <a:pPr>
                <a:spcBef>
                  <a:spcPct val="0"/>
                </a:spcBef>
              </a:pPr>
              <a:t>10</a:t>
            </a:fld>
            <a:endParaRPr lang="en-US" smtClean="0">
              <a:latin typeface="Arial" panose="020B0604020202020204" pitchFamily="34" charset="0"/>
            </a:endParaRPr>
          </a:p>
        </p:txBody>
      </p:sp>
    </p:spTree>
    <p:extLst>
      <p:ext uri="{BB962C8B-B14F-4D97-AF65-F5344CB8AC3E}">
        <p14:creationId xmlns:p14="http://schemas.microsoft.com/office/powerpoint/2010/main" val="368612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New Assistant Teacher Training </a:t>
            </a:r>
          </a:p>
          <a:p>
            <a:r>
              <a:rPr lang="en-US" smtClean="0"/>
              <a:t>(15 hours, 1 PLU) - MANDATORY for all New Assistant Teachers – 2 days face-to-face training, NOTE: There is an online module and a competency quiz associated with this course that must be completed to receive credit. 	</a:t>
            </a:r>
          </a:p>
          <a:p>
            <a:endParaRPr lang="en-US" smtClean="0"/>
          </a:p>
          <a:p>
            <a:r>
              <a:rPr lang="en-US" smtClean="0"/>
              <a:t>Returning Assistant Teacher Training </a:t>
            </a:r>
          </a:p>
          <a:p>
            <a:r>
              <a:rPr lang="en-US" smtClean="0"/>
              <a:t>(15 hours, 1 PLU) - MANDATORY for all Returning Assistant Teachers – 2 days face-to-face training, NOTE: There is an online module and a competency quiz associated with this course that must be completed to receive credit. 	</a:t>
            </a:r>
          </a:p>
          <a:p>
            <a:r>
              <a:rPr lang="en-US" smtClean="0"/>
              <a:t>	</a:t>
            </a:r>
          </a:p>
          <a:p>
            <a:r>
              <a:rPr lang="en-US" smtClean="0"/>
              <a:t>	</a:t>
            </a:r>
          </a:p>
          <a:p>
            <a:endParaRPr 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4243" indent="-290093">
              <a:spcBef>
                <a:spcPct val="30000"/>
              </a:spcBef>
              <a:defRPr sz="1200">
                <a:solidFill>
                  <a:schemeClr val="tx1"/>
                </a:solidFill>
                <a:latin typeface="Calibri" panose="020F0502020204030204" pitchFamily="34" charset="0"/>
              </a:defRPr>
            </a:lvl2pPr>
            <a:lvl3pPr marL="1160374" indent="-232075">
              <a:spcBef>
                <a:spcPct val="30000"/>
              </a:spcBef>
              <a:defRPr sz="1200">
                <a:solidFill>
                  <a:schemeClr val="tx1"/>
                </a:solidFill>
                <a:latin typeface="Calibri" panose="020F0502020204030204" pitchFamily="34" charset="0"/>
              </a:defRPr>
            </a:lvl3pPr>
            <a:lvl4pPr marL="1624523" indent="-232075">
              <a:spcBef>
                <a:spcPct val="30000"/>
              </a:spcBef>
              <a:defRPr sz="1200">
                <a:solidFill>
                  <a:schemeClr val="tx1"/>
                </a:solidFill>
                <a:latin typeface="Calibri" panose="020F0502020204030204" pitchFamily="34" charset="0"/>
              </a:defRPr>
            </a:lvl4pPr>
            <a:lvl5pPr marL="2088672" indent="-232075">
              <a:spcBef>
                <a:spcPct val="30000"/>
              </a:spcBef>
              <a:defRPr sz="1200">
                <a:solidFill>
                  <a:schemeClr val="tx1"/>
                </a:solidFill>
                <a:latin typeface="Calibri" panose="020F0502020204030204" pitchFamily="34" charset="0"/>
              </a:defRPr>
            </a:lvl5pPr>
            <a:lvl6pPr marL="2552822" indent="-232075" eaLnBrk="0" fontAlgn="base" hangingPunct="0">
              <a:spcBef>
                <a:spcPct val="30000"/>
              </a:spcBef>
              <a:spcAft>
                <a:spcPct val="0"/>
              </a:spcAft>
              <a:defRPr sz="1200">
                <a:solidFill>
                  <a:schemeClr val="tx1"/>
                </a:solidFill>
                <a:latin typeface="Calibri" panose="020F0502020204030204" pitchFamily="34" charset="0"/>
              </a:defRPr>
            </a:lvl6pPr>
            <a:lvl7pPr marL="3016971" indent="-232075" eaLnBrk="0" fontAlgn="base" hangingPunct="0">
              <a:spcBef>
                <a:spcPct val="30000"/>
              </a:spcBef>
              <a:spcAft>
                <a:spcPct val="0"/>
              </a:spcAft>
              <a:defRPr sz="1200">
                <a:solidFill>
                  <a:schemeClr val="tx1"/>
                </a:solidFill>
                <a:latin typeface="Calibri" panose="020F0502020204030204" pitchFamily="34" charset="0"/>
              </a:defRPr>
            </a:lvl7pPr>
            <a:lvl8pPr marL="3481121" indent="-232075" eaLnBrk="0" fontAlgn="base" hangingPunct="0">
              <a:spcBef>
                <a:spcPct val="30000"/>
              </a:spcBef>
              <a:spcAft>
                <a:spcPct val="0"/>
              </a:spcAft>
              <a:defRPr sz="1200">
                <a:solidFill>
                  <a:schemeClr val="tx1"/>
                </a:solidFill>
                <a:latin typeface="Calibri" panose="020F0502020204030204" pitchFamily="34" charset="0"/>
              </a:defRPr>
            </a:lvl8pPr>
            <a:lvl9pPr marL="3945270" indent="-2320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7AE475-981F-45BB-827A-A0408035DE07}" type="slidenum">
              <a:rPr lang="en-US" smtClean="0">
                <a:latin typeface="Arial" panose="020B0604020202020204" pitchFamily="34" charset="0"/>
              </a:rPr>
              <a:pPr>
                <a:spcBef>
                  <a:spcPct val="0"/>
                </a:spcBef>
              </a:pPr>
              <a:t>11</a:t>
            </a:fld>
            <a:endParaRPr lang="en-US" smtClean="0">
              <a:latin typeface="Arial" panose="020B0604020202020204" pitchFamily="34" charset="0"/>
            </a:endParaRPr>
          </a:p>
        </p:txBody>
      </p:sp>
    </p:spTree>
    <p:extLst>
      <p:ext uri="{BB962C8B-B14F-4D97-AF65-F5344CB8AC3E}">
        <p14:creationId xmlns:p14="http://schemas.microsoft.com/office/powerpoint/2010/main" val="2129454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Work Sampling Online  (10 hours, 1 PLU)   MANDATORY for all New Lead Teachers and any teacher not using WSO during the 2012-2013 school year – 1 day face-to-face. NOTE: There is a competency quiz associated with this course to receive credit. </a:t>
            </a:r>
          </a:p>
          <a:p>
            <a:pPr eaLnBrk="1" hangingPunct="1"/>
            <a:endParaRPr lang="en-US" smtClean="0"/>
          </a:p>
          <a:p>
            <a:pPr eaLnBrk="1" hangingPunct="1"/>
            <a:r>
              <a:rPr lang="en-US" smtClean="0"/>
              <a:t>Inform returning teachers that there are online webinars posted on website and sent by email updating on the new user interface and performance indicators</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4243" indent="-290093">
              <a:spcBef>
                <a:spcPct val="30000"/>
              </a:spcBef>
              <a:defRPr sz="1200">
                <a:solidFill>
                  <a:schemeClr val="tx1"/>
                </a:solidFill>
                <a:latin typeface="Calibri" panose="020F0502020204030204" pitchFamily="34" charset="0"/>
              </a:defRPr>
            </a:lvl2pPr>
            <a:lvl3pPr marL="1160374" indent="-232075">
              <a:spcBef>
                <a:spcPct val="30000"/>
              </a:spcBef>
              <a:defRPr sz="1200">
                <a:solidFill>
                  <a:schemeClr val="tx1"/>
                </a:solidFill>
                <a:latin typeface="Calibri" panose="020F0502020204030204" pitchFamily="34" charset="0"/>
              </a:defRPr>
            </a:lvl3pPr>
            <a:lvl4pPr marL="1624523" indent="-232075">
              <a:spcBef>
                <a:spcPct val="30000"/>
              </a:spcBef>
              <a:defRPr sz="1200">
                <a:solidFill>
                  <a:schemeClr val="tx1"/>
                </a:solidFill>
                <a:latin typeface="Calibri" panose="020F0502020204030204" pitchFamily="34" charset="0"/>
              </a:defRPr>
            </a:lvl4pPr>
            <a:lvl5pPr marL="2088672" indent="-232075">
              <a:spcBef>
                <a:spcPct val="30000"/>
              </a:spcBef>
              <a:defRPr sz="1200">
                <a:solidFill>
                  <a:schemeClr val="tx1"/>
                </a:solidFill>
                <a:latin typeface="Calibri" panose="020F0502020204030204" pitchFamily="34" charset="0"/>
              </a:defRPr>
            </a:lvl5pPr>
            <a:lvl6pPr marL="2552822" indent="-232075" eaLnBrk="0" fontAlgn="base" hangingPunct="0">
              <a:spcBef>
                <a:spcPct val="30000"/>
              </a:spcBef>
              <a:spcAft>
                <a:spcPct val="0"/>
              </a:spcAft>
              <a:defRPr sz="1200">
                <a:solidFill>
                  <a:schemeClr val="tx1"/>
                </a:solidFill>
                <a:latin typeface="Calibri" panose="020F0502020204030204" pitchFamily="34" charset="0"/>
              </a:defRPr>
            </a:lvl6pPr>
            <a:lvl7pPr marL="3016971" indent="-232075" eaLnBrk="0" fontAlgn="base" hangingPunct="0">
              <a:spcBef>
                <a:spcPct val="30000"/>
              </a:spcBef>
              <a:spcAft>
                <a:spcPct val="0"/>
              </a:spcAft>
              <a:defRPr sz="1200">
                <a:solidFill>
                  <a:schemeClr val="tx1"/>
                </a:solidFill>
                <a:latin typeface="Calibri" panose="020F0502020204030204" pitchFamily="34" charset="0"/>
              </a:defRPr>
            </a:lvl7pPr>
            <a:lvl8pPr marL="3481121" indent="-232075" eaLnBrk="0" fontAlgn="base" hangingPunct="0">
              <a:spcBef>
                <a:spcPct val="30000"/>
              </a:spcBef>
              <a:spcAft>
                <a:spcPct val="0"/>
              </a:spcAft>
              <a:defRPr sz="1200">
                <a:solidFill>
                  <a:schemeClr val="tx1"/>
                </a:solidFill>
                <a:latin typeface="Calibri" panose="020F0502020204030204" pitchFamily="34" charset="0"/>
              </a:defRPr>
            </a:lvl8pPr>
            <a:lvl9pPr marL="3945270" indent="-2320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6E1949-6015-4254-8E71-30B526A15A77}" type="slidenum">
              <a:rPr lang="en-US" smtClean="0">
                <a:latin typeface="Arial" panose="020B0604020202020204" pitchFamily="34" charset="0"/>
              </a:rPr>
              <a:pPr>
                <a:spcBef>
                  <a:spcPct val="0"/>
                </a:spcBef>
              </a:pPr>
              <a:t>12</a:t>
            </a:fld>
            <a:endParaRPr lang="en-US" smtClean="0">
              <a:latin typeface="Arial" panose="020B0604020202020204" pitchFamily="34" charset="0"/>
            </a:endParaRPr>
          </a:p>
        </p:txBody>
      </p:sp>
    </p:spTree>
    <p:extLst>
      <p:ext uri="{BB962C8B-B14F-4D97-AF65-F5344CB8AC3E}">
        <p14:creationId xmlns:p14="http://schemas.microsoft.com/office/powerpoint/2010/main" val="838584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Generated when teacher &amp; student data is entered into PANDA rosters and saved</a:t>
            </a:r>
          </a:p>
          <a:p>
            <a:pPr lvl="1"/>
            <a:r>
              <a:rPr lang="en-US" dirty="0"/>
              <a:t>Once teachers are given their CLASS ID and Student PANDA ID numbers they should enter them in the WSO platform</a:t>
            </a:r>
          </a:p>
          <a:p>
            <a:pPr lvl="1"/>
            <a:r>
              <a:rPr lang="en-US" dirty="0"/>
              <a:t>Teachers can begin entering documentation and ratings </a:t>
            </a:r>
          </a:p>
          <a:p>
            <a:endParaRPr lang="en-US" dirty="0"/>
          </a:p>
        </p:txBody>
      </p:sp>
      <p:sp>
        <p:nvSpPr>
          <p:cNvPr id="4" name="Slide Number Placeholder 3"/>
          <p:cNvSpPr>
            <a:spLocks noGrp="1"/>
          </p:cNvSpPr>
          <p:nvPr>
            <p:ph type="sldNum" sz="quarter" idx="10"/>
          </p:nvPr>
        </p:nvSpPr>
        <p:spPr/>
        <p:txBody>
          <a:bodyPr/>
          <a:lstStyle/>
          <a:p>
            <a:fld id="{356FAFD9-6644-490F-85E4-F8B0BB4BF0D6}" type="slidenum">
              <a:rPr lang="en-US" smtClean="0"/>
              <a:t>17</a:t>
            </a:fld>
            <a:endParaRPr lang="en-US"/>
          </a:p>
        </p:txBody>
      </p:sp>
    </p:spTree>
    <p:extLst>
      <p:ext uri="{BB962C8B-B14F-4D97-AF65-F5344CB8AC3E}">
        <p14:creationId xmlns:p14="http://schemas.microsoft.com/office/powerpoint/2010/main" val="2073293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a:t>
            </a:r>
            <a:r>
              <a:rPr lang="en-US" baseline="0" dirty="0" smtClean="0"/>
              <a:t> with directors that if they need </a:t>
            </a:r>
            <a:r>
              <a:rPr lang="en-US" dirty="0" smtClean="0"/>
              <a:t>help</a:t>
            </a:r>
            <a:r>
              <a:rPr lang="en-US" baseline="0" dirty="0" smtClean="0"/>
              <a:t> with WSO they will go to the Pre-K webpage and click on WSO Assessment Support on the left side of the page.  They will then select from the drop down box the type issue they are having with Georgia Pre-K WSO.  </a:t>
            </a:r>
          </a:p>
          <a:p>
            <a:endParaRPr lang="en-US" baseline="0" dirty="0" smtClean="0"/>
          </a:p>
          <a:p>
            <a:r>
              <a:rPr lang="en-US" baseline="0" dirty="0" smtClean="0"/>
              <a:t>Discuss with directors that they no longer have to email </a:t>
            </a:r>
            <a:r>
              <a:rPr lang="en-US" baseline="0" dirty="0" err="1" smtClean="0"/>
              <a:t>PreKAssessment</a:t>
            </a:r>
            <a:r>
              <a:rPr lang="en-US" baseline="0" dirty="0" smtClean="0"/>
              <a:t> before entering a new student.  They should attempt to enter the student and if they receive an error message they will create a Help Ticket on the </a:t>
            </a:r>
            <a:r>
              <a:rPr lang="en-US" baseline="0" dirty="0" err="1" smtClean="0"/>
              <a:t>BftS</a:t>
            </a:r>
            <a:r>
              <a:rPr lang="en-US" baseline="0" dirty="0" smtClean="0"/>
              <a:t> website.  </a:t>
            </a:r>
          </a:p>
          <a:p>
            <a:endParaRPr lang="en-US" baseline="0" dirty="0" smtClean="0"/>
          </a:p>
          <a:p>
            <a:r>
              <a:rPr lang="en-US" baseline="0" dirty="0" smtClean="0"/>
              <a:t>Also remind them how important it is to archive a student who withdraws.  There are step by step instructions for them to follow when archiving a student under the WSO tab on the </a:t>
            </a:r>
            <a:r>
              <a:rPr lang="en-US" baseline="0" dirty="0" err="1" smtClean="0"/>
              <a:t>BftS</a:t>
            </a:r>
            <a:r>
              <a:rPr lang="en-US" baseline="0" dirty="0" smtClean="0"/>
              <a:t> website.  </a:t>
            </a:r>
            <a:endParaRPr lang="en-US" dirty="0"/>
          </a:p>
        </p:txBody>
      </p:sp>
      <p:sp>
        <p:nvSpPr>
          <p:cNvPr id="4" name="Slide Number Placeholder 3"/>
          <p:cNvSpPr>
            <a:spLocks noGrp="1"/>
          </p:cNvSpPr>
          <p:nvPr>
            <p:ph type="sldNum" sz="quarter" idx="10"/>
          </p:nvPr>
        </p:nvSpPr>
        <p:spPr/>
        <p:txBody>
          <a:bodyPr/>
          <a:lstStyle/>
          <a:p>
            <a:fld id="{356FAFD9-6644-490F-85E4-F8B0BB4BF0D6}" type="slidenum">
              <a:rPr lang="en-US" smtClean="0"/>
              <a:t>19</a:t>
            </a:fld>
            <a:endParaRPr lang="en-US"/>
          </a:p>
        </p:txBody>
      </p:sp>
    </p:spTree>
    <p:extLst>
      <p:ext uri="{BB962C8B-B14F-4D97-AF65-F5344CB8AC3E}">
        <p14:creationId xmlns:p14="http://schemas.microsoft.com/office/powerpoint/2010/main" val="825632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latin typeface="Arial" panose="020B0604020202020204" pitchFamily="34" charset="0"/>
              </a:rPr>
              <a:t>This handbook is designed for teachers new to Georgia’s Pre-K; however, it is a resource that all teachers are encouraged to use. Inside you’ll find 12 weeks of comprehensive lesson plans, including developmentally appropriate activities and strategies for future planning. Specific sections are provided that give guidance regarding assessment and setting up small groups, as well as ideas for books, songs and transitions</a:t>
            </a:r>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4243" indent="-290093">
              <a:spcBef>
                <a:spcPct val="30000"/>
              </a:spcBef>
              <a:defRPr sz="1200">
                <a:solidFill>
                  <a:schemeClr val="tx1"/>
                </a:solidFill>
                <a:latin typeface="Calibri" panose="020F0502020204030204" pitchFamily="34" charset="0"/>
              </a:defRPr>
            </a:lvl2pPr>
            <a:lvl3pPr marL="1160374" indent="-232075">
              <a:spcBef>
                <a:spcPct val="30000"/>
              </a:spcBef>
              <a:defRPr sz="1200">
                <a:solidFill>
                  <a:schemeClr val="tx1"/>
                </a:solidFill>
                <a:latin typeface="Calibri" panose="020F0502020204030204" pitchFamily="34" charset="0"/>
              </a:defRPr>
            </a:lvl3pPr>
            <a:lvl4pPr marL="1624523" indent="-232075">
              <a:spcBef>
                <a:spcPct val="30000"/>
              </a:spcBef>
              <a:defRPr sz="1200">
                <a:solidFill>
                  <a:schemeClr val="tx1"/>
                </a:solidFill>
                <a:latin typeface="Calibri" panose="020F0502020204030204" pitchFamily="34" charset="0"/>
              </a:defRPr>
            </a:lvl4pPr>
            <a:lvl5pPr marL="2088672" indent="-232075">
              <a:spcBef>
                <a:spcPct val="30000"/>
              </a:spcBef>
              <a:defRPr sz="1200">
                <a:solidFill>
                  <a:schemeClr val="tx1"/>
                </a:solidFill>
                <a:latin typeface="Calibri" panose="020F0502020204030204" pitchFamily="34" charset="0"/>
              </a:defRPr>
            </a:lvl5pPr>
            <a:lvl6pPr marL="2552822" indent="-232075" eaLnBrk="0" fontAlgn="base" hangingPunct="0">
              <a:spcBef>
                <a:spcPct val="30000"/>
              </a:spcBef>
              <a:spcAft>
                <a:spcPct val="0"/>
              </a:spcAft>
              <a:defRPr sz="1200">
                <a:solidFill>
                  <a:schemeClr val="tx1"/>
                </a:solidFill>
                <a:latin typeface="Calibri" panose="020F0502020204030204" pitchFamily="34" charset="0"/>
              </a:defRPr>
            </a:lvl6pPr>
            <a:lvl7pPr marL="3016971" indent="-232075" eaLnBrk="0" fontAlgn="base" hangingPunct="0">
              <a:spcBef>
                <a:spcPct val="30000"/>
              </a:spcBef>
              <a:spcAft>
                <a:spcPct val="0"/>
              </a:spcAft>
              <a:defRPr sz="1200">
                <a:solidFill>
                  <a:schemeClr val="tx1"/>
                </a:solidFill>
                <a:latin typeface="Calibri" panose="020F0502020204030204" pitchFamily="34" charset="0"/>
              </a:defRPr>
            </a:lvl7pPr>
            <a:lvl8pPr marL="3481121" indent="-232075" eaLnBrk="0" fontAlgn="base" hangingPunct="0">
              <a:spcBef>
                <a:spcPct val="30000"/>
              </a:spcBef>
              <a:spcAft>
                <a:spcPct val="0"/>
              </a:spcAft>
              <a:defRPr sz="1200">
                <a:solidFill>
                  <a:schemeClr val="tx1"/>
                </a:solidFill>
                <a:latin typeface="Calibri" panose="020F0502020204030204" pitchFamily="34" charset="0"/>
              </a:defRPr>
            </a:lvl8pPr>
            <a:lvl9pPr marL="3945270" indent="-2320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8670F9-A88C-4B52-8F58-CBB030807EC3}" type="slidenum">
              <a:rPr lang="en-US" smtClean="0">
                <a:latin typeface="Arial" panose="020B0604020202020204" pitchFamily="34" charset="0"/>
              </a:rPr>
              <a:pPr>
                <a:spcBef>
                  <a:spcPct val="0"/>
                </a:spcBef>
              </a:pPr>
              <a:t>23</a:t>
            </a:fld>
            <a:endParaRPr lang="en-US" smtClean="0">
              <a:latin typeface="Arial" panose="020B0604020202020204" pitchFamily="34" charset="0"/>
            </a:endParaRPr>
          </a:p>
        </p:txBody>
      </p:sp>
    </p:spTree>
    <p:extLst>
      <p:ext uri="{BB962C8B-B14F-4D97-AF65-F5344CB8AC3E}">
        <p14:creationId xmlns:p14="http://schemas.microsoft.com/office/powerpoint/2010/main" val="2260591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202 visits completed</a:t>
            </a:r>
          </a:p>
          <a:p>
            <a:endParaRPr lang="en-US" sz="1100" dirty="0"/>
          </a:p>
          <a:p>
            <a:pPr lvl="0"/>
            <a:r>
              <a:rPr lang="en-US" sz="1100" dirty="0"/>
              <a:t>Visits by </a:t>
            </a:r>
            <a:r>
              <a:rPr lang="en-US" sz="1100" b="1" dirty="0"/>
              <a:t>30 Senators </a:t>
            </a:r>
          </a:p>
          <a:p>
            <a:pPr lvl="1"/>
            <a:r>
              <a:rPr lang="en-US" sz="1100" dirty="0"/>
              <a:t>54% of the Senate </a:t>
            </a:r>
          </a:p>
          <a:p>
            <a:pPr lvl="1"/>
            <a:r>
              <a:rPr lang="en-US" sz="1100" dirty="0"/>
              <a:t>4 were new Pre-K Week participants</a:t>
            </a:r>
          </a:p>
          <a:p>
            <a:pPr marL="517525" lvl="1" indent="0">
              <a:buNone/>
            </a:pPr>
            <a:endParaRPr lang="en-US" sz="1100" dirty="0"/>
          </a:p>
          <a:p>
            <a:pPr lvl="0"/>
            <a:r>
              <a:rPr lang="en-US" sz="1100" dirty="0"/>
              <a:t>Visits by </a:t>
            </a:r>
            <a:r>
              <a:rPr lang="en-US" sz="1100" b="1" dirty="0"/>
              <a:t>83</a:t>
            </a:r>
            <a:r>
              <a:rPr lang="en-US" sz="1100" dirty="0"/>
              <a:t> </a:t>
            </a:r>
            <a:r>
              <a:rPr lang="en-US" sz="1100" b="1" dirty="0"/>
              <a:t>Representatives</a:t>
            </a:r>
          </a:p>
          <a:p>
            <a:pPr lvl="1"/>
            <a:r>
              <a:rPr lang="en-US" sz="1100" dirty="0"/>
              <a:t>46% of the House </a:t>
            </a:r>
          </a:p>
          <a:p>
            <a:pPr lvl="1"/>
            <a:r>
              <a:rPr lang="en-US" sz="1100" dirty="0"/>
              <a:t>23 were new Pre-K Week participants</a:t>
            </a:r>
          </a:p>
          <a:p>
            <a:pPr marL="517525" lvl="1" indent="0">
              <a:buNone/>
            </a:pPr>
            <a:endParaRPr lang="en-US" sz="1100" dirty="0"/>
          </a:p>
          <a:p>
            <a:pPr lvl="0"/>
            <a:r>
              <a:rPr lang="en-US" sz="1100" dirty="0"/>
              <a:t>Over the last three years of Georgia’s Pre-K Week, 169 members of the current legislative body have visited a Pre-K classroom.  </a:t>
            </a:r>
          </a:p>
          <a:p>
            <a:pPr lvl="1"/>
            <a:r>
              <a:rPr lang="en-US" sz="1100" dirty="0"/>
              <a:t>72% of the current General Assembly</a:t>
            </a:r>
          </a:p>
          <a:p>
            <a:endParaRPr lang="en-US" sz="1100" dirty="0"/>
          </a:p>
        </p:txBody>
      </p:sp>
      <p:sp>
        <p:nvSpPr>
          <p:cNvPr id="4" name="Slide Number Placeholder 3"/>
          <p:cNvSpPr>
            <a:spLocks noGrp="1"/>
          </p:cNvSpPr>
          <p:nvPr>
            <p:ph type="sldNum" sz="quarter" idx="10"/>
          </p:nvPr>
        </p:nvSpPr>
        <p:spPr/>
        <p:txBody>
          <a:bodyPr/>
          <a:lstStyle/>
          <a:p>
            <a:fld id="{356FAFD9-6644-490F-85E4-F8B0BB4BF0D6}" type="slidenum">
              <a:rPr lang="en-US" smtClean="0"/>
              <a:t>26</a:t>
            </a:fld>
            <a:endParaRPr lang="en-US" dirty="0"/>
          </a:p>
        </p:txBody>
      </p:sp>
    </p:spTree>
    <p:extLst>
      <p:ext uri="{BB962C8B-B14F-4D97-AF65-F5344CB8AC3E}">
        <p14:creationId xmlns:p14="http://schemas.microsoft.com/office/powerpoint/2010/main" val="38989183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gn="ctr">
              <a:lnSpc>
                <a:spcPct val="90000"/>
              </a:lnSpc>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ctr">
              <a:lnSpc>
                <a:spcPct val="90000"/>
              </a:lnSpc>
              <a:spcBef>
                <a:spcPts val="0"/>
              </a:spcBef>
              <a:buNone/>
              <a:defRPr b="0">
                <a:solidFill>
                  <a:schemeClr val="tx1"/>
                </a:solidFill>
                <a:effectLst>
                  <a:outerShdw blurRad="38100" dist="38100" dir="2700000" algn="tl">
                    <a:srgbClr val="000000">
                      <a:alpha val="43137"/>
                    </a:srgbClr>
                  </a:outerShdw>
                </a:effectLs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pic>
        <p:nvPicPr>
          <p:cNvPr id="307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93176" y="4953000"/>
            <a:ext cx="1757648"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4534269"/>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57200"/>
          </a:xfrm>
        </p:spPr>
        <p:txBody>
          <a:bodyPr/>
          <a:lstStyle>
            <a:lvl1pPr algn="l">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381000" y="1143000"/>
            <a:ext cx="8382000" cy="4572000"/>
          </a:xfrm>
        </p:spPr>
        <p:txBody>
          <a:bodyPr>
            <a:norm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Box 10"/>
          <p:cNvSpPr txBox="1"/>
          <p:nvPr/>
        </p:nvSpPr>
        <p:spPr>
          <a:xfrm>
            <a:off x="7620000" y="6519446"/>
            <a:ext cx="1524000" cy="276999"/>
          </a:xfrm>
          <a:prstGeom prst="rect">
            <a:avLst/>
          </a:prstGeom>
          <a:noFill/>
        </p:spPr>
        <p:txBody>
          <a:bodyPr wrap="square" rtlCol="0">
            <a:spAutoFit/>
          </a:bodyPr>
          <a:lstStyle/>
          <a:p>
            <a:pPr algn="r"/>
            <a:r>
              <a:rPr lang="en-US" sz="1200" dirty="0">
                <a:solidFill>
                  <a:srgbClr val="FFFFFF">
                    <a:lumMod val="95000"/>
                  </a:srgbClr>
                </a:solidFill>
              </a:rPr>
              <a:t> </a:t>
            </a:r>
            <a:fld id="{8CA4CED7-CFC4-4FC0-90C4-B462E59A247B}" type="slidenum">
              <a:rPr lang="en-US" sz="1200">
                <a:solidFill>
                  <a:srgbClr val="FFFFFF">
                    <a:lumMod val="95000"/>
                  </a:srgbClr>
                </a:solidFill>
              </a:rPr>
              <a:pPr algn="r"/>
              <a:t>‹#›</a:t>
            </a:fld>
            <a:endParaRPr lang="en-US" sz="1200" dirty="0">
              <a:solidFill>
                <a:srgbClr val="FFFFFF">
                  <a:lumMod val="95000"/>
                </a:srgbClr>
              </a:solidFill>
            </a:endParaRPr>
          </a:p>
        </p:txBody>
      </p:sp>
      <p:pic>
        <p:nvPicPr>
          <p:cNvPr id="6" name="Picture 5" descr="4C-logoMd.gif"/>
          <p:cNvPicPr>
            <a:picLocks noChangeAspect="1"/>
          </p:cNvPicPr>
          <p:nvPr userDrawn="1"/>
        </p:nvPicPr>
        <p:blipFill>
          <a:blip r:embed="rId2" cstate="print"/>
          <a:srcRect t="4348" b="12174"/>
          <a:stretch>
            <a:fillRect/>
          </a:stretch>
        </p:blipFill>
        <p:spPr>
          <a:xfrm>
            <a:off x="7696200" y="-76200"/>
            <a:ext cx="1447800" cy="1007165"/>
          </a:xfrm>
          <a:prstGeom prst="rect">
            <a:avLst/>
          </a:prstGeom>
        </p:spPr>
      </p:pic>
    </p:spTree>
    <p:extLst>
      <p:ext uri="{BB962C8B-B14F-4D97-AF65-F5344CB8AC3E}">
        <p14:creationId xmlns:p14="http://schemas.microsoft.com/office/powerpoint/2010/main" val="293810093"/>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57200"/>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81000" y="1201387"/>
            <a:ext cx="4114800" cy="4572000"/>
          </a:xfrm>
        </p:spPr>
        <p:txBody>
          <a:bodyPr/>
          <a:lstStyle>
            <a:lvl1pPr marL="339976" indent="-339976">
              <a:lnSpc>
                <a:spcPct val="10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114800" cy="4572000"/>
          </a:xfrm>
        </p:spPr>
        <p:txBody>
          <a:bodyPr/>
          <a:lstStyle>
            <a:lvl1pPr marL="347914" indent="-347914">
              <a:lnSpc>
                <a:spcPct val="100000"/>
              </a:lnSpc>
              <a:defRPr sz="2800"/>
            </a:lvl1pPr>
            <a:lvl2pPr marL="673338" indent="-339976">
              <a:lnSpc>
                <a:spcPct val="100000"/>
              </a:lnSpc>
              <a:defRPr sz="2400"/>
            </a:lvl2pPr>
            <a:lvl3pPr marL="961722" indent="-302936">
              <a:lnSpc>
                <a:spcPct val="100000"/>
              </a:lnSpc>
              <a:defRPr sz="2000"/>
            </a:lvl3pPr>
            <a:lvl4pPr marL="1227618" indent="-265896">
              <a:lnSpc>
                <a:spcPct val="100000"/>
              </a:lnSpc>
              <a:defRPr sz="1800"/>
            </a:lvl4pPr>
            <a:lvl5pPr marL="1516002" indent="-273833">
              <a:lnSpc>
                <a:spcPct val="100000"/>
              </a:lnSpc>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Box 7"/>
          <p:cNvSpPr txBox="1"/>
          <p:nvPr/>
        </p:nvSpPr>
        <p:spPr>
          <a:xfrm>
            <a:off x="8534400" y="6519446"/>
            <a:ext cx="609600" cy="276999"/>
          </a:xfrm>
          <a:prstGeom prst="rect">
            <a:avLst/>
          </a:prstGeom>
          <a:noFill/>
        </p:spPr>
        <p:txBody>
          <a:bodyPr wrap="square" rtlCol="0">
            <a:spAutoFit/>
          </a:bodyPr>
          <a:lstStyle/>
          <a:p>
            <a:pPr algn="r"/>
            <a:fld id="{8CA4CED7-CFC4-4FC0-90C4-B462E59A247B}" type="slidenum">
              <a:rPr lang="en-US" sz="1200">
                <a:solidFill>
                  <a:srgbClr val="FFFFFF">
                    <a:lumMod val="95000"/>
                  </a:srgbClr>
                </a:solidFill>
              </a:rPr>
              <a:pPr algn="r"/>
              <a:t>‹#›</a:t>
            </a:fld>
            <a:endParaRPr lang="en-US" sz="1200" dirty="0">
              <a:solidFill>
                <a:srgbClr val="FFFFFF">
                  <a:lumMod val="95000"/>
                </a:srgbClr>
              </a:solidFill>
            </a:endParaRPr>
          </a:p>
        </p:txBody>
      </p:sp>
      <p:pic>
        <p:nvPicPr>
          <p:cNvPr id="7" name="Picture 6" descr="4C-logoMd.gif"/>
          <p:cNvPicPr>
            <a:picLocks noChangeAspect="1"/>
          </p:cNvPicPr>
          <p:nvPr userDrawn="1"/>
        </p:nvPicPr>
        <p:blipFill>
          <a:blip r:embed="rId2" cstate="print"/>
          <a:srcRect t="4348" b="12174"/>
          <a:stretch>
            <a:fillRect/>
          </a:stretch>
        </p:blipFill>
        <p:spPr>
          <a:xfrm>
            <a:off x="7696200" y="-76200"/>
            <a:ext cx="1447800" cy="1007165"/>
          </a:xfrm>
          <a:prstGeom prst="rect">
            <a:avLst/>
          </a:prstGeom>
        </p:spPr>
      </p:pic>
    </p:spTree>
    <p:extLst>
      <p:ext uri="{BB962C8B-B14F-4D97-AF65-F5344CB8AC3E}">
        <p14:creationId xmlns:p14="http://schemas.microsoft.com/office/powerpoint/2010/main" val="3100539687"/>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304800"/>
            <a:ext cx="6931152" cy="498598"/>
          </a:xfrm>
        </p:spPr>
        <p:txBody>
          <a:bodyPr/>
          <a:lstStyle>
            <a:lvl1pPr algn="l">
              <a:defRPr sz="3600"/>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 y="1143000"/>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1000" y="1981200"/>
            <a:ext cx="4114800" cy="3749040"/>
          </a:xfrm>
        </p:spPr>
        <p:txBody>
          <a:bodyPr/>
          <a:lstStyle>
            <a:lvl1pPr marL="281770" indent="-281770">
              <a:lnSpc>
                <a:spcPct val="100000"/>
              </a:lnSpc>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410" y="1143000"/>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1226" y="1981200"/>
            <a:ext cx="4117974" cy="3749040"/>
          </a:xfrm>
        </p:spPr>
        <p:txBody>
          <a:bodyPr/>
          <a:lstStyle>
            <a:lvl1pPr marL="296321" indent="-296321">
              <a:lnSpc>
                <a:spcPct val="100000"/>
              </a:lnSpc>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Box 8"/>
          <p:cNvSpPr txBox="1"/>
          <p:nvPr/>
        </p:nvSpPr>
        <p:spPr>
          <a:xfrm>
            <a:off x="8534400" y="6519446"/>
            <a:ext cx="609600" cy="276999"/>
          </a:xfrm>
          <a:prstGeom prst="rect">
            <a:avLst/>
          </a:prstGeom>
          <a:noFill/>
        </p:spPr>
        <p:txBody>
          <a:bodyPr wrap="square" rtlCol="0">
            <a:spAutoFit/>
          </a:bodyPr>
          <a:lstStyle/>
          <a:p>
            <a:pPr algn="r"/>
            <a:fld id="{8CA4CED7-CFC4-4FC0-90C4-B462E59A247B}" type="slidenum">
              <a:rPr lang="en-US" sz="1200">
                <a:solidFill>
                  <a:srgbClr val="FFFFFF">
                    <a:lumMod val="95000"/>
                  </a:srgbClr>
                </a:solidFill>
              </a:rPr>
              <a:pPr algn="r"/>
              <a:t>‹#›</a:t>
            </a:fld>
            <a:endParaRPr lang="en-US" sz="1200" dirty="0">
              <a:solidFill>
                <a:srgbClr val="FFFFFF">
                  <a:lumMod val="95000"/>
                </a:srgbClr>
              </a:solidFill>
            </a:endParaRPr>
          </a:p>
        </p:txBody>
      </p:sp>
      <p:pic>
        <p:nvPicPr>
          <p:cNvPr id="10" name="Picture 9" descr="4C-logoMd.gif"/>
          <p:cNvPicPr>
            <a:picLocks noChangeAspect="1"/>
          </p:cNvPicPr>
          <p:nvPr userDrawn="1"/>
        </p:nvPicPr>
        <p:blipFill>
          <a:blip r:embed="rId2" cstate="print"/>
          <a:srcRect t="4348" b="12174"/>
          <a:stretch>
            <a:fillRect/>
          </a:stretch>
        </p:blipFill>
        <p:spPr>
          <a:xfrm>
            <a:off x="7696200" y="-76200"/>
            <a:ext cx="1447800" cy="1007165"/>
          </a:xfrm>
          <a:prstGeom prst="rect">
            <a:avLst/>
          </a:prstGeom>
        </p:spPr>
      </p:pic>
    </p:spTree>
    <p:extLst>
      <p:ext uri="{BB962C8B-B14F-4D97-AF65-F5344CB8AC3E}">
        <p14:creationId xmlns:p14="http://schemas.microsoft.com/office/powerpoint/2010/main" val="1389614943"/>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extBox 5"/>
          <p:cNvSpPr txBox="1"/>
          <p:nvPr/>
        </p:nvSpPr>
        <p:spPr>
          <a:xfrm>
            <a:off x="8534400" y="6519446"/>
            <a:ext cx="609600" cy="276999"/>
          </a:xfrm>
          <a:prstGeom prst="rect">
            <a:avLst/>
          </a:prstGeom>
          <a:noFill/>
        </p:spPr>
        <p:txBody>
          <a:bodyPr wrap="square" rtlCol="0">
            <a:spAutoFit/>
          </a:bodyPr>
          <a:lstStyle/>
          <a:p>
            <a:pPr algn="r"/>
            <a:fld id="{8CA4CED7-CFC4-4FC0-90C4-B462E59A247B}" type="slidenum">
              <a:rPr lang="en-US" sz="1200">
                <a:solidFill>
                  <a:srgbClr val="FFFFFF">
                    <a:lumMod val="95000"/>
                  </a:srgbClr>
                </a:solidFill>
              </a:rPr>
              <a:pPr algn="r"/>
              <a:t>‹#›</a:t>
            </a:fld>
            <a:endParaRPr lang="en-US" sz="1200" dirty="0">
              <a:solidFill>
                <a:srgbClr val="FFFFFF">
                  <a:lumMod val="95000"/>
                </a:srgbClr>
              </a:solidFill>
            </a:endParaRPr>
          </a:p>
        </p:txBody>
      </p:sp>
      <p:sp>
        <p:nvSpPr>
          <p:cNvPr id="7" name="Title 1"/>
          <p:cNvSpPr>
            <a:spLocks noGrp="1"/>
          </p:cNvSpPr>
          <p:nvPr>
            <p:ph type="title"/>
          </p:nvPr>
        </p:nvSpPr>
        <p:spPr>
          <a:xfrm>
            <a:off x="381000" y="304800"/>
            <a:ext cx="6931152" cy="457200"/>
          </a:xfrm>
        </p:spPr>
        <p:txBody>
          <a:bodyPr/>
          <a:lstStyle>
            <a:lvl1pPr algn="l">
              <a:defRPr sz="3600"/>
            </a:lvl1pPr>
          </a:lstStyle>
          <a:p>
            <a:r>
              <a:rPr lang="en-US" dirty="0" smtClean="0"/>
              <a:t>Click to edit Master title style</a:t>
            </a:r>
            <a:endParaRPr lang="en-US" dirty="0"/>
          </a:p>
        </p:txBody>
      </p:sp>
      <p:pic>
        <p:nvPicPr>
          <p:cNvPr id="8" name="Picture 7" descr="4C-logoMd.gif"/>
          <p:cNvPicPr>
            <a:picLocks noChangeAspect="1"/>
          </p:cNvPicPr>
          <p:nvPr userDrawn="1"/>
        </p:nvPicPr>
        <p:blipFill>
          <a:blip r:embed="rId2" cstate="print"/>
          <a:srcRect t="4348" b="12174"/>
          <a:stretch>
            <a:fillRect/>
          </a:stretch>
        </p:blipFill>
        <p:spPr>
          <a:xfrm>
            <a:off x="7696200" y="-76200"/>
            <a:ext cx="1447800" cy="1007165"/>
          </a:xfrm>
          <a:prstGeom prst="rect">
            <a:avLst/>
          </a:prstGeom>
        </p:spPr>
      </p:pic>
    </p:spTree>
    <p:extLst>
      <p:ext uri="{BB962C8B-B14F-4D97-AF65-F5344CB8AC3E}">
        <p14:creationId xmlns:p14="http://schemas.microsoft.com/office/powerpoint/2010/main" val="259181083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TextBox 3"/>
          <p:cNvSpPr txBox="1"/>
          <p:nvPr/>
        </p:nvSpPr>
        <p:spPr>
          <a:xfrm>
            <a:off x="8534400" y="6519446"/>
            <a:ext cx="609600" cy="276999"/>
          </a:xfrm>
          <a:prstGeom prst="rect">
            <a:avLst/>
          </a:prstGeom>
          <a:noFill/>
        </p:spPr>
        <p:txBody>
          <a:bodyPr wrap="square" rtlCol="0">
            <a:spAutoFit/>
          </a:bodyPr>
          <a:lstStyle/>
          <a:p>
            <a:pPr algn="r"/>
            <a:fld id="{8CA4CED7-CFC4-4FC0-90C4-B462E59A247B}" type="slidenum">
              <a:rPr lang="en-US" sz="1200">
                <a:solidFill>
                  <a:srgbClr val="FFFFFF">
                    <a:lumMod val="95000"/>
                  </a:srgbClr>
                </a:solidFill>
              </a:rPr>
              <a:pPr algn="r"/>
              <a:t>‹#›</a:t>
            </a:fld>
            <a:endParaRPr lang="en-US" sz="1600" dirty="0">
              <a:solidFill>
                <a:srgbClr val="FFFFFF">
                  <a:lumMod val="95000"/>
                </a:srgbClr>
              </a:solidFill>
            </a:endParaRPr>
          </a:p>
        </p:txBody>
      </p:sp>
      <p:pic>
        <p:nvPicPr>
          <p:cNvPr id="5" name="Picture 4" descr="4C-logoMd.gif"/>
          <p:cNvPicPr>
            <a:picLocks noChangeAspect="1"/>
          </p:cNvPicPr>
          <p:nvPr userDrawn="1"/>
        </p:nvPicPr>
        <p:blipFill>
          <a:blip r:embed="rId2" cstate="print"/>
          <a:srcRect t="4348" b="12174"/>
          <a:stretch>
            <a:fillRect/>
          </a:stretch>
        </p:blipFill>
        <p:spPr>
          <a:xfrm>
            <a:off x="7696200" y="-76200"/>
            <a:ext cx="1447800" cy="1007165"/>
          </a:xfrm>
          <a:prstGeom prst="rect">
            <a:avLst/>
          </a:prstGeom>
        </p:spPr>
      </p:pic>
    </p:spTree>
    <p:extLst>
      <p:ext uri="{BB962C8B-B14F-4D97-AF65-F5344CB8AC3E}">
        <p14:creationId xmlns:p14="http://schemas.microsoft.com/office/powerpoint/2010/main" val="689012927"/>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hyperlink" Target="http://www.decal.ga.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04800"/>
            <a:ext cx="6934200" cy="457200"/>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1028" name="Text Placeholder 2"/>
          <p:cNvSpPr>
            <a:spLocks noGrp="1"/>
          </p:cNvSpPr>
          <p:nvPr>
            <p:ph type="body" idx="1"/>
          </p:nvPr>
        </p:nvSpPr>
        <p:spPr bwMode="auto">
          <a:xfrm>
            <a:off x="381000" y="1143000"/>
            <a:ext cx="8382000" cy="45720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026" name="Picture 25" descr="7-00029_BAK_v03TOP"/>
          <p:cNvPicPr>
            <a:picLocks noChangeAspect="1" noChangeArrowheads="1"/>
          </p:cNvPicPr>
          <p:nvPr/>
        </p:nvPicPr>
        <p:blipFill>
          <a:blip r:embed="rId8" cstate="print"/>
          <a:srcRect/>
          <a:stretch>
            <a:fillRect/>
          </a:stretch>
        </p:blipFill>
        <p:spPr bwMode="auto">
          <a:xfrm>
            <a:off x="0" y="6248400"/>
            <a:ext cx="9144000" cy="620825"/>
          </a:xfrm>
          <a:prstGeom prst="rect">
            <a:avLst/>
          </a:prstGeom>
          <a:noFill/>
          <a:ln w="9525">
            <a:noFill/>
            <a:miter lim="800000"/>
            <a:headEnd/>
            <a:tailEnd/>
          </a:ln>
        </p:spPr>
      </p:pic>
      <p:sp>
        <p:nvSpPr>
          <p:cNvPr id="6" name="TextBox 5"/>
          <p:cNvSpPr txBox="1"/>
          <p:nvPr/>
        </p:nvSpPr>
        <p:spPr>
          <a:xfrm>
            <a:off x="304800" y="6248400"/>
            <a:ext cx="8534400" cy="507831"/>
          </a:xfrm>
          <a:prstGeom prst="rect">
            <a:avLst/>
          </a:prstGeom>
          <a:noFill/>
        </p:spPr>
        <p:txBody>
          <a:bodyPr wrap="square" bIns="0">
            <a:spAutoFit/>
          </a:bodyPr>
          <a:lstStyle/>
          <a:p>
            <a:pPr algn="ctr">
              <a:defRPr/>
            </a:pPr>
            <a:r>
              <a:rPr lang="en-US" b="1" dirty="0">
                <a:solidFill>
                  <a:srgbClr val="FFFFFF"/>
                </a:solidFill>
                <a:effectLst>
                  <a:outerShdw blurRad="38100" dist="38100" dir="2700000" algn="tl">
                    <a:srgbClr val="000000">
                      <a:alpha val="43137"/>
                    </a:srgbClr>
                  </a:outerShdw>
                </a:effectLst>
              </a:rPr>
              <a:t>Bright from the Start: Georgia Department of Early Care and Learning</a:t>
            </a:r>
          </a:p>
          <a:p>
            <a:pPr algn="ctr">
              <a:defRPr/>
            </a:pPr>
            <a:r>
              <a:rPr lang="en-US" sz="1200" b="1" dirty="0">
                <a:solidFill>
                  <a:srgbClr val="FFFFFF"/>
                </a:solidFill>
                <a:effectLst>
                  <a:outerShdw blurRad="38100" dist="38100" dir="2700000" algn="tl">
                    <a:srgbClr val="000000">
                      <a:alpha val="43137"/>
                    </a:srgbClr>
                  </a:outerShdw>
                </a:effectLst>
                <a:hlinkClick r:id="rId9"/>
              </a:rPr>
              <a:t>www.decal.ga.gov</a:t>
            </a:r>
            <a:endParaRPr lang="en-US" sz="1200" b="1"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20401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p:fade/>
  </p:transition>
  <p:timing>
    <p:tnLst>
      <p:par>
        <p:cTn id="1" dur="indefinite" restart="never" nodeType="tmRoot"/>
      </p:par>
    </p:tnLst>
  </p:timing>
  <p:hf sldNum="0" hdr="0" ftr="0" dt="0"/>
  <p:txStyles>
    <p:titleStyle>
      <a:lvl1pPr algn="l" defTabSz="912813" rtl="0" eaLnBrk="1" fontAlgn="base" hangingPunct="1">
        <a:lnSpc>
          <a:spcPct val="90000"/>
        </a:lnSpc>
        <a:spcBef>
          <a:spcPct val="0"/>
        </a:spcBef>
        <a:spcAft>
          <a:spcPct val="0"/>
        </a:spcAft>
        <a:defRPr lang="en-US" sz="36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ctr" defTabSz="912813" rtl="0" eaLnBrk="1" fontAlgn="base" hangingPunct="1">
        <a:lnSpc>
          <a:spcPct val="90000"/>
        </a:lnSpc>
        <a:spcBef>
          <a:spcPct val="0"/>
        </a:spcBef>
        <a:spcAft>
          <a:spcPct val="0"/>
        </a:spcAft>
        <a:defRPr sz="4000">
          <a:solidFill>
            <a:schemeClr val="tx1"/>
          </a:solidFill>
          <a:latin typeface="Calibri" pitchFamily="34" charset="0"/>
          <a:cs typeface="Arial" charset="0"/>
        </a:defRPr>
      </a:lvl2pPr>
      <a:lvl3pPr algn="ctr" defTabSz="912813" rtl="0" eaLnBrk="1" fontAlgn="base" hangingPunct="1">
        <a:lnSpc>
          <a:spcPct val="90000"/>
        </a:lnSpc>
        <a:spcBef>
          <a:spcPct val="0"/>
        </a:spcBef>
        <a:spcAft>
          <a:spcPct val="0"/>
        </a:spcAft>
        <a:defRPr sz="4000">
          <a:solidFill>
            <a:schemeClr val="tx1"/>
          </a:solidFill>
          <a:latin typeface="Calibri" pitchFamily="34" charset="0"/>
          <a:cs typeface="Arial" charset="0"/>
        </a:defRPr>
      </a:lvl3pPr>
      <a:lvl4pPr algn="ctr" defTabSz="912813" rtl="0" eaLnBrk="1" fontAlgn="base" hangingPunct="1">
        <a:lnSpc>
          <a:spcPct val="90000"/>
        </a:lnSpc>
        <a:spcBef>
          <a:spcPct val="0"/>
        </a:spcBef>
        <a:spcAft>
          <a:spcPct val="0"/>
        </a:spcAft>
        <a:defRPr sz="4000">
          <a:solidFill>
            <a:schemeClr val="tx1"/>
          </a:solidFill>
          <a:latin typeface="Calibri" pitchFamily="34" charset="0"/>
          <a:cs typeface="Arial" charset="0"/>
        </a:defRPr>
      </a:lvl4pPr>
      <a:lvl5pPr algn="ctr" defTabSz="912813" rtl="0" eaLnBrk="1" fontAlgn="base" hangingPunct="1">
        <a:lnSpc>
          <a:spcPct val="90000"/>
        </a:lnSpc>
        <a:spcBef>
          <a:spcPct val="0"/>
        </a:spcBef>
        <a:spcAft>
          <a:spcPct val="0"/>
        </a:spcAft>
        <a:defRPr sz="4000">
          <a:solidFill>
            <a:schemeClr val="tx1"/>
          </a:solidFill>
          <a:latin typeface="Calibri" pitchFamily="34" charset="0"/>
          <a:cs typeface="Arial" charset="0"/>
        </a:defRPr>
      </a:lvl5pPr>
      <a:lvl6pPr marL="457200" algn="ctr" defTabSz="912813" rtl="0" eaLnBrk="1" fontAlgn="base" hangingPunct="1">
        <a:lnSpc>
          <a:spcPct val="90000"/>
        </a:lnSpc>
        <a:spcBef>
          <a:spcPct val="0"/>
        </a:spcBef>
        <a:spcAft>
          <a:spcPct val="0"/>
        </a:spcAft>
        <a:defRPr sz="4000">
          <a:solidFill>
            <a:schemeClr val="tx1"/>
          </a:solidFill>
          <a:latin typeface="Calibri" pitchFamily="34" charset="0"/>
          <a:cs typeface="Arial" charset="0"/>
        </a:defRPr>
      </a:lvl6pPr>
      <a:lvl7pPr marL="914400" algn="ctr" defTabSz="912813" rtl="0" eaLnBrk="1" fontAlgn="base" hangingPunct="1">
        <a:lnSpc>
          <a:spcPct val="90000"/>
        </a:lnSpc>
        <a:spcBef>
          <a:spcPct val="0"/>
        </a:spcBef>
        <a:spcAft>
          <a:spcPct val="0"/>
        </a:spcAft>
        <a:defRPr sz="4000">
          <a:solidFill>
            <a:schemeClr val="tx1"/>
          </a:solidFill>
          <a:latin typeface="Calibri" pitchFamily="34" charset="0"/>
          <a:cs typeface="Arial" charset="0"/>
        </a:defRPr>
      </a:lvl7pPr>
      <a:lvl8pPr marL="1371600" algn="ctr" defTabSz="912813" rtl="0" eaLnBrk="1" fontAlgn="base" hangingPunct="1">
        <a:lnSpc>
          <a:spcPct val="90000"/>
        </a:lnSpc>
        <a:spcBef>
          <a:spcPct val="0"/>
        </a:spcBef>
        <a:spcAft>
          <a:spcPct val="0"/>
        </a:spcAft>
        <a:defRPr sz="4000">
          <a:solidFill>
            <a:schemeClr val="tx1"/>
          </a:solidFill>
          <a:latin typeface="Calibri" pitchFamily="34" charset="0"/>
          <a:cs typeface="Arial" charset="0"/>
        </a:defRPr>
      </a:lvl8pPr>
      <a:lvl9pPr marL="1828800" algn="ctr" defTabSz="912813" rtl="0" eaLnBrk="1" fontAlgn="base" hangingPunct="1">
        <a:lnSpc>
          <a:spcPct val="90000"/>
        </a:lnSpc>
        <a:spcBef>
          <a:spcPct val="0"/>
        </a:spcBef>
        <a:spcAft>
          <a:spcPct val="0"/>
        </a:spcAft>
        <a:defRPr sz="4000">
          <a:solidFill>
            <a:schemeClr val="tx1"/>
          </a:solidFill>
          <a:latin typeface="Calibri" pitchFamily="34" charset="0"/>
          <a:cs typeface="Arial" charset="0"/>
        </a:defRPr>
      </a:lvl9pPr>
    </p:titleStyle>
    <p:bodyStyle>
      <a:lvl1pPr marL="396875" indent="-396875" algn="l" defTabSz="912813" rtl="0" eaLnBrk="1" fontAlgn="base" hangingPunct="1">
        <a:lnSpc>
          <a:spcPct val="100000"/>
        </a:lnSpc>
        <a:spcBef>
          <a:spcPct val="20000"/>
        </a:spcBef>
        <a:spcAft>
          <a:spcPct val="0"/>
        </a:spcAft>
        <a:buBlip>
          <a:blip r:embed="rId10"/>
        </a:buBlip>
        <a:defRPr sz="3200" kern="1200">
          <a:solidFill>
            <a:schemeClr val="tx1"/>
          </a:solidFill>
          <a:latin typeface="+mn-lt"/>
          <a:ea typeface="+mn-ea"/>
          <a:cs typeface="+mn-cs"/>
        </a:defRPr>
      </a:lvl1pPr>
      <a:lvl2pPr marL="914400" indent="-396875" algn="l" defTabSz="912813" rtl="0" eaLnBrk="1" fontAlgn="base" hangingPunct="1">
        <a:lnSpc>
          <a:spcPct val="100000"/>
        </a:lnSpc>
        <a:spcBef>
          <a:spcPct val="20000"/>
        </a:spcBef>
        <a:spcAft>
          <a:spcPct val="0"/>
        </a:spcAft>
        <a:buBlip>
          <a:blip r:embed="rId11"/>
        </a:buBlip>
        <a:defRPr sz="2800" kern="1200">
          <a:solidFill>
            <a:schemeClr val="tx1"/>
          </a:solidFill>
          <a:latin typeface="+mn-lt"/>
          <a:ea typeface="+mn-ea"/>
          <a:cs typeface="+mn-cs"/>
        </a:defRPr>
      </a:lvl2pPr>
      <a:lvl3pPr marL="1258888" indent="-344488" algn="l" defTabSz="912813" rtl="0" eaLnBrk="1" fontAlgn="base" hangingPunct="1">
        <a:lnSpc>
          <a:spcPct val="100000"/>
        </a:lnSpc>
        <a:spcBef>
          <a:spcPct val="20000"/>
        </a:spcBef>
        <a:spcAft>
          <a:spcPct val="0"/>
        </a:spcAft>
        <a:buBlip>
          <a:blip r:embed="rId11"/>
        </a:buBlip>
        <a:defRPr sz="2400" kern="1200">
          <a:solidFill>
            <a:schemeClr val="tx1"/>
          </a:solidFill>
          <a:latin typeface="+mn-lt"/>
          <a:ea typeface="+mn-ea"/>
          <a:cs typeface="+mn-cs"/>
        </a:defRPr>
      </a:lvl3pPr>
      <a:lvl4pPr marL="1604963" indent="-346075" algn="l" defTabSz="912813" rtl="0" eaLnBrk="1" fontAlgn="base" hangingPunct="1">
        <a:lnSpc>
          <a:spcPct val="100000"/>
        </a:lnSpc>
        <a:spcBef>
          <a:spcPct val="20000"/>
        </a:spcBef>
        <a:spcAft>
          <a:spcPct val="0"/>
        </a:spcAft>
        <a:buBlip>
          <a:blip r:embed="rId11"/>
        </a:buBlip>
        <a:defRPr sz="2400" kern="1200">
          <a:solidFill>
            <a:schemeClr val="tx1"/>
          </a:solidFill>
          <a:latin typeface="+mn-lt"/>
          <a:ea typeface="+mn-ea"/>
          <a:cs typeface="+mn-cs"/>
        </a:defRPr>
      </a:lvl4pPr>
      <a:lvl5pPr marL="1941513" indent="-336550" algn="l" defTabSz="912813" rtl="0" eaLnBrk="1" fontAlgn="base" hangingPunct="1">
        <a:lnSpc>
          <a:spcPct val="100000"/>
        </a:lnSpc>
        <a:spcBef>
          <a:spcPct val="20000"/>
        </a:spcBef>
        <a:spcAft>
          <a:spcPct val="0"/>
        </a:spcAft>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cnp2000.decal.ga.gov/trainingregistrat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decal.ga.gov/" TargetMode="External"/><Relationship Id="rId2" Type="http://schemas.openxmlformats.org/officeDocument/2006/relationships/hyperlink" Target="http://www.decal.ga.gov/Prek/PreKChildAssessmentProgram.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t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decal.ga.gov/Prek/ProjectDirectors.aspx" TargetMode="External"/><Relationship Id="rId2" Type="http://schemas.openxmlformats.org/officeDocument/2006/relationships/hyperlink" Target="http://www.decal.ga.gov/"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georgiavoices.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http://georgiavoices.org/wp-content/uploads/2014/03/pre-kweekletterhead.jpg" TargetMode="Externa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hyperlink" Target="http://www.qualityrated.decal.ga.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bit.ly/QualityRatedAC"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Susan.adams@decal.ga.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package" Target="../embeddings/Microsoft_Excel_Worksheet1.xlsx"/></Relationships>
</file>

<file path=ppt/slides/_rels/slide6.xml.rels><?xml version="1.0" encoding="UTF-8" standalone="yes"?>
<Relationships xmlns="http://schemas.openxmlformats.org/package/2006/relationships"><Relationship Id="rId2" Type="http://schemas.openxmlformats.org/officeDocument/2006/relationships/hyperlink" Target="http://decal.ga.gov/Prek/ProjectDirectors.asp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nma\Desktop\Logos\FINAL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152400"/>
            <a:ext cx="2147381" cy="8382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1143000" y="1919811"/>
            <a:ext cx="6934200" cy="2880789"/>
          </a:xfrm>
        </p:spPr>
        <p:txBody>
          <a:bodyPr/>
          <a:lstStyle/>
          <a:p>
            <a:pPr algn="ctr"/>
            <a:r>
              <a:rPr lang="en-US" sz="4800" dirty="0" smtClean="0"/>
              <a:t>Welcome Back! </a:t>
            </a:r>
            <a:br>
              <a:rPr lang="en-US" sz="4800" dirty="0" smtClean="0"/>
            </a:br>
            <a:r>
              <a:rPr lang="en-US" dirty="0" smtClean="0"/>
              <a:t>Pre-K Director</a:t>
            </a:r>
            <a:br>
              <a:rPr lang="en-US" dirty="0" smtClean="0"/>
            </a:br>
            <a:r>
              <a:rPr lang="en-US" dirty="0" smtClean="0"/>
              <a:t>Webinar</a:t>
            </a:r>
            <a:br>
              <a:rPr lang="en-US" dirty="0" smtClean="0"/>
            </a:br>
            <a:r>
              <a:rPr lang="en-US" sz="4800" dirty="0" smtClean="0"/>
              <a:t/>
            </a:r>
            <a:br>
              <a:rPr lang="en-US" sz="4800" dirty="0" smtClean="0"/>
            </a:br>
            <a:r>
              <a:rPr lang="en-US" sz="4000" dirty="0" smtClean="0"/>
              <a:t>August 13, 2015</a:t>
            </a:r>
            <a:endParaRPr lang="en-US" sz="4000" dirty="0"/>
          </a:p>
        </p:txBody>
      </p:sp>
    </p:spTree>
    <p:extLst>
      <p:ext uri="{BB962C8B-B14F-4D97-AF65-F5344CB8AC3E}">
        <p14:creationId xmlns:p14="http://schemas.microsoft.com/office/powerpoint/2010/main" val="25490927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81000" y="304800"/>
            <a:ext cx="6934200" cy="997196"/>
          </a:xfrm>
        </p:spPr>
        <p:txBody>
          <a:bodyPr/>
          <a:lstStyle/>
          <a:p>
            <a:pPr eaLnBrk="1" hangingPunct="1"/>
            <a:r>
              <a:rPr lang="en-US" dirty="0" smtClean="0"/>
              <a:t>Teacher </a:t>
            </a:r>
            <a:r>
              <a:rPr lang="en-US" sz="3600" dirty="0" smtClean="0"/>
              <a:t>Training</a:t>
            </a:r>
            <a:br>
              <a:rPr lang="en-US" sz="3600" dirty="0" smtClean="0"/>
            </a:br>
            <a:endParaRPr lang="en-US" sz="3600" i="1" dirty="0" smtClean="0"/>
          </a:p>
        </p:txBody>
      </p:sp>
      <p:sp>
        <p:nvSpPr>
          <p:cNvPr id="52227" name="Rectangle 3"/>
          <p:cNvSpPr>
            <a:spLocks noGrp="1" noChangeArrowheads="1"/>
          </p:cNvSpPr>
          <p:nvPr>
            <p:ph type="body" idx="1"/>
          </p:nvPr>
        </p:nvSpPr>
        <p:spPr>
          <a:xfrm>
            <a:off x="228601" y="1066800"/>
            <a:ext cx="8382000" cy="5029201"/>
          </a:xfrm>
          <a:solidFill>
            <a:schemeClr val="bg1"/>
          </a:solidFill>
        </p:spPr>
        <p:txBody>
          <a:bodyPr>
            <a:normAutofit/>
          </a:bodyPr>
          <a:lstStyle/>
          <a:p>
            <a:pPr eaLnBrk="1" hangingPunct="1">
              <a:defRPr/>
            </a:pPr>
            <a:r>
              <a:rPr lang="en-US" sz="2800" b="1" dirty="0" smtClean="0"/>
              <a:t>NEW LEAD TEACHER TRAINING – </a:t>
            </a:r>
            <a:r>
              <a:rPr lang="en-US" sz="2800" i="1" dirty="0" smtClean="0"/>
              <a:t>New Lead Teacher Institute</a:t>
            </a:r>
          </a:p>
          <a:p>
            <a:pPr lvl="1">
              <a:defRPr/>
            </a:pPr>
            <a:r>
              <a:rPr lang="en-US" dirty="0" smtClean="0"/>
              <a:t>2 </a:t>
            </a:r>
            <a:r>
              <a:rPr lang="en-US" dirty="0"/>
              <a:t>day </a:t>
            </a:r>
            <a:r>
              <a:rPr lang="en-US" dirty="0" smtClean="0"/>
              <a:t>face-to-face training (consecutive days)</a:t>
            </a:r>
          </a:p>
          <a:p>
            <a:pPr lvl="1">
              <a:defRPr/>
            </a:pPr>
            <a:r>
              <a:rPr lang="en-US" dirty="0"/>
              <a:t>O</a:t>
            </a:r>
            <a:r>
              <a:rPr lang="en-US" dirty="0" smtClean="0"/>
              <a:t>nline podcast – </a:t>
            </a:r>
            <a:r>
              <a:rPr lang="en-US" i="1" dirty="0" smtClean="0"/>
              <a:t>Off to a Good Start</a:t>
            </a:r>
          </a:p>
          <a:p>
            <a:pPr lvl="1">
              <a:defRPr/>
            </a:pPr>
            <a:r>
              <a:rPr lang="en-US" dirty="0" smtClean="0"/>
              <a:t>Competency quiz</a:t>
            </a:r>
          </a:p>
          <a:p>
            <a:pPr marL="914400" lvl="2" indent="0">
              <a:buNone/>
              <a:defRPr/>
            </a:pPr>
            <a:r>
              <a:rPr lang="en-US" dirty="0"/>
              <a:t> </a:t>
            </a:r>
            <a:r>
              <a:rPr lang="en-US" dirty="0" smtClean="0"/>
              <a:t>                                   </a:t>
            </a:r>
            <a:r>
              <a:rPr lang="en-US" b="1" dirty="0" smtClean="0"/>
              <a:t>AND</a:t>
            </a:r>
            <a:endParaRPr lang="en-US" b="1" dirty="0"/>
          </a:p>
          <a:p>
            <a:pPr marL="914400" lvl="2" indent="0">
              <a:buNone/>
              <a:defRPr/>
            </a:pPr>
            <a:r>
              <a:rPr lang="en-US" sz="2800" b="1" dirty="0" smtClean="0"/>
              <a:t>WORK </a:t>
            </a:r>
            <a:r>
              <a:rPr lang="en-US" sz="2800" b="1" dirty="0"/>
              <a:t>SAMPLING ONLINE (WSO) TRAINING</a:t>
            </a:r>
            <a:endParaRPr lang="en-US" sz="2800" dirty="0" smtClean="0"/>
          </a:p>
          <a:p>
            <a:pPr lvl="1">
              <a:defRPr/>
            </a:pPr>
            <a:r>
              <a:rPr lang="en-US" dirty="0" smtClean="0"/>
              <a:t>1 day face-to-face-training</a:t>
            </a:r>
          </a:p>
          <a:p>
            <a:pPr marL="0" indent="0" eaLnBrk="1" hangingPunct="1">
              <a:buFontTx/>
              <a:buNone/>
              <a:defRPr/>
            </a:pPr>
            <a:endParaRPr lang="en-US" sz="2800" dirty="0"/>
          </a:p>
          <a:p>
            <a:pPr eaLnBrk="1" hangingPunct="1">
              <a:defRPr/>
            </a:pPr>
            <a:endParaRPr lang="en-US" sz="2800" dirty="0" smtClean="0"/>
          </a:p>
        </p:txBody>
      </p:sp>
    </p:spTree>
    <p:extLst>
      <p:ext uri="{BB962C8B-B14F-4D97-AF65-F5344CB8AC3E}">
        <p14:creationId xmlns:p14="http://schemas.microsoft.com/office/powerpoint/2010/main" val="341616916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81000" y="304800"/>
            <a:ext cx="6934200" cy="498598"/>
          </a:xfrm>
        </p:spPr>
        <p:txBody>
          <a:bodyPr/>
          <a:lstStyle/>
          <a:p>
            <a:pPr eaLnBrk="1" hangingPunct="1"/>
            <a:r>
              <a:rPr lang="en-US" sz="3600" dirty="0" smtClean="0"/>
              <a:t>Teacher Training</a:t>
            </a:r>
          </a:p>
        </p:txBody>
      </p:sp>
      <p:sp>
        <p:nvSpPr>
          <p:cNvPr id="52227" name="Rectangle 3"/>
          <p:cNvSpPr>
            <a:spLocks noGrp="1" noChangeArrowheads="1"/>
          </p:cNvSpPr>
          <p:nvPr>
            <p:ph type="body" idx="1"/>
          </p:nvPr>
        </p:nvSpPr>
        <p:spPr>
          <a:xfrm>
            <a:off x="228600" y="1143000"/>
            <a:ext cx="8772525" cy="4724400"/>
          </a:xfrm>
          <a:solidFill>
            <a:schemeClr val="bg1"/>
          </a:solidFill>
        </p:spPr>
        <p:txBody>
          <a:bodyPr>
            <a:normAutofit/>
          </a:bodyPr>
          <a:lstStyle/>
          <a:p>
            <a:pPr eaLnBrk="1" hangingPunct="1">
              <a:defRPr/>
            </a:pPr>
            <a:r>
              <a:rPr lang="en-US" sz="2800" b="1" dirty="0" smtClean="0"/>
              <a:t>NEW ASSISTANT TEACHER TRAINING- </a:t>
            </a:r>
            <a:r>
              <a:rPr lang="en-US" sz="2800" i="1" dirty="0" smtClean="0"/>
              <a:t>New Assistant Teacher Institute</a:t>
            </a:r>
            <a:endParaRPr lang="en-US" sz="2800" b="1" dirty="0" smtClean="0"/>
          </a:p>
          <a:p>
            <a:pPr lvl="1">
              <a:defRPr/>
            </a:pPr>
            <a:r>
              <a:rPr lang="en-US" dirty="0" smtClean="0"/>
              <a:t>2 </a:t>
            </a:r>
            <a:r>
              <a:rPr lang="en-US" dirty="0"/>
              <a:t>day face to </a:t>
            </a:r>
            <a:r>
              <a:rPr lang="en-US" dirty="0" smtClean="0"/>
              <a:t>face training (consecutive days)</a:t>
            </a:r>
          </a:p>
          <a:p>
            <a:pPr lvl="1">
              <a:defRPr/>
            </a:pPr>
            <a:r>
              <a:rPr lang="en-US" dirty="0" smtClean="0"/>
              <a:t>Online podcast – </a:t>
            </a:r>
            <a:r>
              <a:rPr lang="en-US" i="1" dirty="0" smtClean="0"/>
              <a:t>Boys Will Be Boys</a:t>
            </a:r>
          </a:p>
          <a:p>
            <a:pPr lvl="1">
              <a:defRPr/>
            </a:pPr>
            <a:r>
              <a:rPr lang="en-US" dirty="0" smtClean="0"/>
              <a:t>Competency quiz</a:t>
            </a:r>
          </a:p>
          <a:p>
            <a:pPr marL="0" indent="0" eaLnBrk="1" hangingPunct="1">
              <a:buFontTx/>
              <a:buNone/>
              <a:defRPr/>
            </a:pPr>
            <a:endParaRPr lang="en-US" sz="2800" dirty="0"/>
          </a:p>
          <a:p>
            <a:pPr marL="457200" indent="-457200" eaLnBrk="1" fontAlgn="auto" hangingPunct="1">
              <a:spcBef>
                <a:spcPts val="0"/>
              </a:spcBef>
              <a:spcAft>
                <a:spcPts val="0"/>
              </a:spcAft>
              <a:buFont typeface="Arial" pitchFamily="34" charset="0"/>
              <a:buChar char="•"/>
              <a:defRPr/>
            </a:pPr>
            <a:endParaRPr lang="en-US" dirty="0"/>
          </a:p>
        </p:txBody>
      </p:sp>
    </p:spTree>
    <p:extLst>
      <p:ext uri="{BB962C8B-B14F-4D97-AF65-F5344CB8AC3E}">
        <p14:creationId xmlns:p14="http://schemas.microsoft.com/office/powerpoint/2010/main" val="363436802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81000" y="304800"/>
            <a:ext cx="6934200" cy="498598"/>
          </a:xfrm>
        </p:spPr>
        <p:txBody>
          <a:bodyPr/>
          <a:lstStyle/>
          <a:p>
            <a:pPr eaLnBrk="1" hangingPunct="1"/>
            <a:r>
              <a:rPr lang="en-US" sz="3600" dirty="0" smtClean="0"/>
              <a:t>Teacher Training</a:t>
            </a:r>
          </a:p>
        </p:txBody>
      </p:sp>
      <p:sp>
        <p:nvSpPr>
          <p:cNvPr id="33795" name="Rectangle 3"/>
          <p:cNvSpPr>
            <a:spLocks noGrp="1" noChangeArrowheads="1"/>
          </p:cNvSpPr>
          <p:nvPr>
            <p:ph type="body" idx="1"/>
          </p:nvPr>
        </p:nvSpPr>
        <p:spPr>
          <a:xfrm>
            <a:off x="457200" y="1295400"/>
            <a:ext cx="8229600" cy="4724400"/>
          </a:xfrm>
        </p:spPr>
        <p:txBody>
          <a:bodyPr>
            <a:normAutofit/>
          </a:bodyPr>
          <a:lstStyle/>
          <a:p>
            <a:pPr>
              <a:defRPr/>
            </a:pPr>
            <a:r>
              <a:rPr lang="en-US" sz="2800" b="1" dirty="0"/>
              <a:t>2</a:t>
            </a:r>
            <a:r>
              <a:rPr lang="en-US" sz="2800" b="1" baseline="30000" dirty="0"/>
              <a:t>nd</a:t>
            </a:r>
            <a:r>
              <a:rPr lang="en-US" sz="2800" b="1" dirty="0"/>
              <a:t> YEAR LEAD </a:t>
            </a:r>
            <a:r>
              <a:rPr lang="en-US" sz="2800" b="1" dirty="0" smtClean="0"/>
              <a:t>TEACHERS </a:t>
            </a:r>
            <a:endParaRPr lang="en-US" sz="2800" b="1" dirty="0"/>
          </a:p>
          <a:p>
            <a:pPr lvl="1">
              <a:defRPr/>
            </a:pPr>
            <a:r>
              <a:rPr lang="en-US" dirty="0"/>
              <a:t>2 day face to face training (</a:t>
            </a:r>
            <a:r>
              <a:rPr lang="en-US" dirty="0" smtClean="0"/>
              <a:t>4 - 6 </a:t>
            </a:r>
            <a:r>
              <a:rPr lang="en-US" dirty="0"/>
              <a:t>weeks apart)</a:t>
            </a:r>
          </a:p>
          <a:p>
            <a:pPr lvl="1">
              <a:defRPr/>
            </a:pPr>
            <a:r>
              <a:rPr lang="en-US" dirty="0"/>
              <a:t>Online podcast – </a:t>
            </a:r>
            <a:r>
              <a:rPr lang="en-US" i="1" dirty="0"/>
              <a:t>Phonological Awareness</a:t>
            </a:r>
          </a:p>
          <a:p>
            <a:pPr lvl="1">
              <a:defRPr/>
            </a:pPr>
            <a:r>
              <a:rPr lang="en-US" dirty="0"/>
              <a:t>Competency </a:t>
            </a:r>
            <a:r>
              <a:rPr lang="en-US" dirty="0" smtClean="0"/>
              <a:t>quiz</a:t>
            </a:r>
            <a:endParaRPr lang="en-US" sz="2800" b="1" dirty="0" smtClean="0"/>
          </a:p>
          <a:p>
            <a:pPr>
              <a:defRPr/>
            </a:pPr>
            <a:endParaRPr lang="en-US" sz="2800" b="1" dirty="0"/>
          </a:p>
          <a:p>
            <a:pPr marL="0" indent="0" eaLnBrk="1" hangingPunct="1">
              <a:buNone/>
              <a:defRPr/>
            </a:pPr>
            <a:endParaRPr lang="en-US" sz="2800" cap="all" dirty="0"/>
          </a:p>
        </p:txBody>
      </p:sp>
    </p:spTree>
    <p:extLst>
      <p:ext uri="{BB962C8B-B14F-4D97-AF65-F5344CB8AC3E}">
        <p14:creationId xmlns:p14="http://schemas.microsoft.com/office/powerpoint/2010/main" val="2535279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98598"/>
          </a:xfrm>
        </p:spPr>
        <p:txBody>
          <a:bodyPr/>
          <a:lstStyle/>
          <a:p>
            <a:r>
              <a:rPr lang="en-US" dirty="0" smtClean="0"/>
              <a:t>Teacher Training </a:t>
            </a:r>
            <a:endParaRPr lang="en-US" dirty="0"/>
          </a:p>
        </p:txBody>
      </p:sp>
      <p:sp>
        <p:nvSpPr>
          <p:cNvPr id="3" name="Content Placeholder 2"/>
          <p:cNvSpPr>
            <a:spLocks noGrp="1"/>
          </p:cNvSpPr>
          <p:nvPr>
            <p:ph idx="1"/>
          </p:nvPr>
        </p:nvSpPr>
        <p:spPr>
          <a:xfrm>
            <a:off x="381000" y="1143000"/>
            <a:ext cx="8458200" cy="5105400"/>
          </a:xfrm>
        </p:spPr>
        <p:txBody>
          <a:bodyPr>
            <a:normAutofit fontScale="92500" lnSpcReduction="20000"/>
          </a:bodyPr>
          <a:lstStyle/>
          <a:p>
            <a:pPr>
              <a:defRPr/>
            </a:pPr>
            <a:r>
              <a:rPr lang="en-US" sz="2800" b="1" dirty="0"/>
              <a:t>RETURNING LEAD TEACHER </a:t>
            </a:r>
            <a:r>
              <a:rPr lang="en-US" sz="2800" b="1" dirty="0" smtClean="0"/>
              <a:t> AND ASSISTANT TEACHER TRAINING</a:t>
            </a:r>
            <a:r>
              <a:rPr lang="en-US" sz="2800" dirty="0" smtClean="0"/>
              <a:t> –  </a:t>
            </a:r>
            <a:r>
              <a:rPr lang="en-US" sz="2800" i="1" dirty="0" smtClean="0"/>
              <a:t>Intentional Teaching with the GELDS</a:t>
            </a:r>
            <a:endParaRPr lang="en-US" sz="2400" dirty="0"/>
          </a:p>
          <a:p>
            <a:pPr lvl="1">
              <a:defRPr/>
            </a:pPr>
            <a:r>
              <a:rPr lang="en-US" dirty="0" smtClean="0"/>
              <a:t>2 </a:t>
            </a:r>
            <a:r>
              <a:rPr lang="en-US" dirty="0"/>
              <a:t>day face to face training (consecutive days)</a:t>
            </a:r>
          </a:p>
          <a:p>
            <a:pPr lvl="1">
              <a:defRPr/>
            </a:pPr>
            <a:r>
              <a:rPr lang="en-US" dirty="0"/>
              <a:t>Activity assignment – Upload video/photo and description of GELDS </a:t>
            </a:r>
            <a:r>
              <a:rPr lang="en-US" dirty="0" smtClean="0"/>
              <a:t>activity</a:t>
            </a:r>
            <a:endParaRPr lang="en-US" dirty="0"/>
          </a:p>
          <a:p>
            <a:pPr lvl="1">
              <a:defRPr/>
            </a:pPr>
            <a:r>
              <a:rPr lang="en-US" cap="all" dirty="0" smtClean="0"/>
              <a:t>T</a:t>
            </a:r>
            <a:r>
              <a:rPr lang="en-US" dirty="0" smtClean="0"/>
              <a:t>his training is open to Pre-K lead and assistant teachers.</a:t>
            </a:r>
          </a:p>
          <a:p>
            <a:pPr lvl="2">
              <a:defRPr/>
            </a:pPr>
            <a:r>
              <a:rPr lang="en-US" cap="all" dirty="0" smtClean="0"/>
              <a:t>D</a:t>
            </a:r>
            <a:r>
              <a:rPr lang="en-US" dirty="0" smtClean="0"/>
              <a:t>irectors can choose to send lead and assistant teachers on the same dates or different dates.</a:t>
            </a:r>
          </a:p>
          <a:p>
            <a:pPr lvl="1">
              <a:defRPr/>
            </a:pPr>
            <a:r>
              <a:rPr lang="en-US" dirty="0" smtClean="0"/>
              <a:t>This training will also be open to Preschool Special Education teachers.</a:t>
            </a:r>
          </a:p>
          <a:p>
            <a:pPr lvl="2">
              <a:defRPr/>
            </a:pPr>
            <a:r>
              <a:rPr lang="en-US" dirty="0" smtClean="0"/>
              <a:t>Special Education teachers will register for the training through </a:t>
            </a:r>
            <a:r>
              <a:rPr lang="en-US" dirty="0" err="1" smtClean="0"/>
              <a:t>GaDOE</a:t>
            </a:r>
            <a:r>
              <a:rPr lang="en-US" dirty="0" smtClean="0"/>
              <a:t>.  If you have questions regarding their registration, please contact the director for special education in your local school system.</a:t>
            </a:r>
          </a:p>
          <a:p>
            <a:pPr lvl="2">
              <a:defRPr/>
            </a:pPr>
            <a:endParaRPr lang="en-US" cap="all" dirty="0"/>
          </a:p>
        </p:txBody>
      </p:sp>
    </p:spTree>
    <p:extLst>
      <p:ext uri="{BB962C8B-B14F-4D97-AF65-F5344CB8AC3E}">
        <p14:creationId xmlns:p14="http://schemas.microsoft.com/office/powerpoint/2010/main" val="219415985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98598"/>
          </a:xfrm>
        </p:spPr>
        <p:txBody>
          <a:bodyPr/>
          <a:lstStyle/>
          <a:p>
            <a:r>
              <a:rPr lang="en-US" dirty="0" smtClean="0"/>
              <a:t>Director Training</a:t>
            </a:r>
            <a:endParaRPr lang="en-US" dirty="0"/>
          </a:p>
        </p:txBody>
      </p:sp>
      <p:sp>
        <p:nvSpPr>
          <p:cNvPr id="3" name="Content Placeholder 2"/>
          <p:cNvSpPr>
            <a:spLocks noGrp="1"/>
          </p:cNvSpPr>
          <p:nvPr>
            <p:ph idx="1"/>
          </p:nvPr>
        </p:nvSpPr>
        <p:spPr>
          <a:xfrm>
            <a:off x="381000" y="1143000"/>
            <a:ext cx="8458200" cy="5029200"/>
          </a:xfrm>
        </p:spPr>
        <p:txBody>
          <a:bodyPr>
            <a:normAutofit lnSpcReduction="10000"/>
          </a:bodyPr>
          <a:lstStyle/>
          <a:p>
            <a:r>
              <a:rPr lang="en-US" b="1" cap="all" dirty="0" smtClean="0"/>
              <a:t>New Director Training</a:t>
            </a:r>
          </a:p>
          <a:p>
            <a:pPr lvl="1"/>
            <a:r>
              <a:rPr lang="en-US" dirty="0" smtClean="0"/>
              <a:t>Required for new project </a:t>
            </a:r>
            <a:r>
              <a:rPr lang="en-US" dirty="0"/>
              <a:t>d</a:t>
            </a:r>
            <a:r>
              <a:rPr lang="en-US" dirty="0" smtClean="0"/>
              <a:t>irectors; optional for new site directors</a:t>
            </a:r>
          </a:p>
          <a:p>
            <a:pPr lvl="1"/>
            <a:r>
              <a:rPr lang="en-US" dirty="0" smtClean="0"/>
              <a:t>One day face to face training</a:t>
            </a:r>
          </a:p>
          <a:p>
            <a:pPr marL="517525" lvl="1" indent="0">
              <a:buNone/>
            </a:pPr>
            <a:endParaRPr lang="en-US" dirty="0" smtClean="0"/>
          </a:p>
          <a:p>
            <a:r>
              <a:rPr lang="en-US" b="1" cap="all" dirty="0" smtClean="0"/>
              <a:t>Director Update Sessions</a:t>
            </a:r>
          </a:p>
          <a:p>
            <a:pPr lvl="1"/>
            <a:r>
              <a:rPr lang="en-US" dirty="0" smtClean="0"/>
              <a:t>Optional</a:t>
            </a:r>
          </a:p>
          <a:p>
            <a:pPr lvl="1"/>
            <a:r>
              <a:rPr lang="en-US" dirty="0" smtClean="0"/>
              <a:t>½ day face to face session </a:t>
            </a:r>
          </a:p>
          <a:p>
            <a:pPr lvl="1"/>
            <a:r>
              <a:rPr lang="en-US" dirty="0" smtClean="0"/>
              <a:t>Agency and program updates</a:t>
            </a:r>
          </a:p>
          <a:p>
            <a:pPr lvl="1"/>
            <a:r>
              <a:rPr lang="en-US" dirty="0" smtClean="0"/>
              <a:t>Strategies for promoting social emotional competence in Pre-K students</a:t>
            </a:r>
          </a:p>
          <a:p>
            <a:pPr marL="517525" lvl="1" indent="0">
              <a:buNone/>
            </a:pPr>
            <a:endParaRPr lang="en-US" dirty="0" smtClean="0"/>
          </a:p>
        </p:txBody>
      </p:sp>
    </p:spTree>
    <p:extLst>
      <p:ext uri="{BB962C8B-B14F-4D97-AF65-F5344CB8AC3E}">
        <p14:creationId xmlns:p14="http://schemas.microsoft.com/office/powerpoint/2010/main" val="234615954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98598"/>
          </a:xfrm>
        </p:spPr>
        <p:txBody>
          <a:bodyPr/>
          <a:lstStyle/>
          <a:p>
            <a:r>
              <a:rPr lang="en-US" dirty="0" smtClean="0"/>
              <a:t>Director Training</a:t>
            </a:r>
            <a:endParaRPr lang="en-US" dirty="0"/>
          </a:p>
        </p:txBody>
      </p:sp>
      <p:sp>
        <p:nvSpPr>
          <p:cNvPr id="3" name="Content Placeholder 2"/>
          <p:cNvSpPr>
            <a:spLocks noGrp="1"/>
          </p:cNvSpPr>
          <p:nvPr>
            <p:ph idx="1"/>
          </p:nvPr>
        </p:nvSpPr>
        <p:spPr/>
        <p:txBody>
          <a:bodyPr/>
          <a:lstStyle/>
          <a:p>
            <a:r>
              <a:rPr lang="en-US" b="1" cap="all" dirty="0" smtClean="0"/>
              <a:t>Feedback Strategies- </a:t>
            </a:r>
            <a:r>
              <a:rPr lang="en-US" i="1" dirty="0" smtClean="0"/>
              <a:t>New!</a:t>
            </a:r>
          </a:p>
          <a:p>
            <a:pPr lvl="1"/>
            <a:r>
              <a:rPr lang="en-US" i="1" dirty="0" smtClean="0"/>
              <a:t>Become more </a:t>
            </a:r>
            <a:r>
              <a:rPr lang="en-US" i="1" dirty="0"/>
              <a:t>intentional and effective when sharing results of CLASS observations with </a:t>
            </a:r>
            <a:r>
              <a:rPr lang="en-US" i="1" dirty="0" smtClean="0"/>
              <a:t>teachers</a:t>
            </a:r>
          </a:p>
          <a:p>
            <a:pPr lvl="1"/>
            <a:r>
              <a:rPr lang="en-US" dirty="0" smtClean="0"/>
              <a:t>1 day face to face training</a:t>
            </a:r>
          </a:p>
          <a:p>
            <a:pPr lvl="1"/>
            <a:r>
              <a:rPr lang="en-US" dirty="0" smtClean="0"/>
              <a:t>Appropriate for site level administrators</a:t>
            </a:r>
          </a:p>
          <a:p>
            <a:pPr lvl="1"/>
            <a:r>
              <a:rPr lang="en-US" dirty="0" smtClean="0"/>
              <a:t>Offered regionally in fall and spring</a:t>
            </a:r>
          </a:p>
          <a:p>
            <a:pPr lvl="1"/>
            <a:r>
              <a:rPr lang="en-US" dirty="0" smtClean="0"/>
              <a:t>Dates and registration not available yet </a:t>
            </a:r>
            <a:endParaRPr lang="en-US" dirty="0"/>
          </a:p>
        </p:txBody>
      </p:sp>
    </p:spTree>
    <p:extLst>
      <p:ext uri="{BB962C8B-B14F-4D97-AF65-F5344CB8AC3E}">
        <p14:creationId xmlns:p14="http://schemas.microsoft.com/office/powerpoint/2010/main" val="68424721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98598"/>
          </a:xfrm>
        </p:spPr>
        <p:txBody>
          <a:bodyPr/>
          <a:lstStyle/>
          <a:p>
            <a:r>
              <a:rPr lang="en-US" dirty="0" smtClean="0"/>
              <a:t>Training Registration</a:t>
            </a:r>
            <a:endParaRPr lang="en-US" dirty="0"/>
          </a:p>
        </p:txBody>
      </p:sp>
      <p:sp>
        <p:nvSpPr>
          <p:cNvPr id="3" name="Content Placeholder 2"/>
          <p:cNvSpPr>
            <a:spLocks noGrp="1"/>
          </p:cNvSpPr>
          <p:nvPr>
            <p:ph idx="1"/>
          </p:nvPr>
        </p:nvSpPr>
        <p:spPr/>
        <p:txBody>
          <a:bodyPr>
            <a:normAutofit fontScale="92500"/>
          </a:bodyPr>
          <a:lstStyle/>
          <a:p>
            <a:r>
              <a:rPr lang="en-US" dirty="0" smtClean="0"/>
              <a:t>All training is open for registration.</a:t>
            </a:r>
          </a:p>
          <a:p>
            <a:r>
              <a:rPr lang="en-US" dirty="0" smtClean="0"/>
              <a:t>Register through the training registration system.</a:t>
            </a:r>
          </a:p>
          <a:p>
            <a:pPr lvl="1"/>
            <a:r>
              <a:rPr lang="en-US" dirty="0" smtClean="0"/>
              <a:t>Link </a:t>
            </a:r>
            <a:r>
              <a:rPr lang="en-US" dirty="0"/>
              <a:t>on </a:t>
            </a:r>
            <a:r>
              <a:rPr lang="en-US" dirty="0" smtClean="0"/>
              <a:t>DECAL Website</a:t>
            </a:r>
          </a:p>
          <a:p>
            <a:pPr lvl="2"/>
            <a:r>
              <a:rPr lang="en-US" dirty="0" smtClean="0"/>
              <a:t>Pre-K&gt;Project Directors&gt;Training</a:t>
            </a:r>
          </a:p>
          <a:p>
            <a:pPr lvl="3"/>
            <a:r>
              <a:rPr lang="en-US" dirty="0" smtClean="0"/>
              <a:t>  click on link to training registration</a:t>
            </a:r>
            <a:endParaRPr lang="en-US" sz="2000" dirty="0" smtClean="0">
              <a:hlinkClick r:id="rId2"/>
            </a:endParaRPr>
          </a:p>
          <a:p>
            <a:pPr lvl="1"/>
            <a:r>
              <a:rPr lang="en-US" sz="2400" dirty="0" smtClean="0">
                <a:hlinkClick r:id="rId2"/>
              </a:rPr>
              <a:t>https</a:t>
            </a:r>
            <a:r>
              <a:rPr lang="en-US" sz="2400" dirty="0">
                <a:hlinkClick r:id="rId2"/>
              </a:rPr>
              <a:t>://</a:t>
            </a:r>
            <a:r>
              <a:rPr lang="en-US" sz="2400" dirty="0" smtClean="0">
                <a:hlinkClick r:id="rId2"/>
              </a:rPr>
              <a:t>www.cnp2000.decal.ga.gov/trainingregistration</a:t>
            </a:r>
            <a:endParaRPr lang="en-US" dirty="0" smtClean="0"/>
          </a:p>
          <a:p>
            <a:pPr lvl="1"/>
            <a:r>
              <a:rPr lang="en-US" dirty="0"/>
              <a:t>O</a:t>
            </a:r>
            <a:r>
              <a:rPr lang="en-US" dirty="0" smtClean="0"/>
              <a:t>nly register teachers for their assigned training</a:t>
            </a:r>
            <a:endParaRPr lang="en-US" dirty="0"/>
          </a:p>
          <a:p>
            <a:pPr lvl="1"/>
            <a:r>
              <a:rPr lang="en-US" dirty="0" smtClean="0"/>
              <a:t>No audits of teacher training due to space</a:t>
            </a:r>
          </a:p>
          <a:p>
            <a:r>
              <a:rPr lang="en-US" dirty="0" smtClean="0"/>
              <a:t>New help?  Email trainingregistration@decal.ga.gov</a:t>
            </a:r>
          </a:p>
          <a:p>
            <a:pPr marL="0" indent="0">
              <a:buNone/>
            </a:pPr>
            <a:endParaRPr lang="en-US" dirty="0" smtClean="0"/>
          </a:p>
        </p:txBody>
      </p:sp>
    </p:spTree>
    <p:extLst>
      <p:ext uri="{BB962C8B-B14F-4D97-AF65-F5344CB8AC3E}">
        <p14:creationId xmlns:p14="http://schemas.microsoft.com/office/powerpoint/2010/main" val="26947527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248400" cy="997196"/>
          </a:xfrm>
        </p:spPr>
        <p:txBody>
          <a:bodyPr/>
          <a:lstStyle/>
          <a:p>
            <a:r>
              <a:rPr lang="en-US" dirty="0" smtClean="0"/>
              <a:t>Work Sampling Online (WSO) Update</a:t>
            </a:r>
            <a:endParaRPr lang="en-US" dirty="0"/>
          </a:p>
        </p:txBody>
      </p:sp>
      <p:sp>
        <p:nvSpPr>
          <p:cNvPr id="3" name="Content Placeholder 2"/>
          <p:cNvSpPr>
            <a:spLocks noGrp="1"/>
          </p:cNvSpPr>
          <p:nvPr>
            <p:ph idx="1"/>
          </p:nvPr>
        </p:nvSpPr>
        <p:spPr>
          <a:xfrm>
            <a:off x="381000" y="1524000"/>
            <a:ext cx="8382000" cy="4191000"/>
          </a:xfrm>
        </p:spPr>
        <p:txBody>
          <a:bodyPr>
            <a:normAutofit fontScale="85000" lnSpcReduction="20000"/>
          </a:bodyPr>
          <a:lstStyle/>
          <a:p>
            <a:r>
              <a:rPr lang="en-US" sz="3100" dirty="0" smtClean="0"/>
              <a:t>The WSO system is now open for data entry.</a:t>
            </a:r>
          </a:p>
          <a:p>
            <a:r>
              <a:rPr lang="en-US" sz="3100" dirty="0" smtClean="0"/>
              <a:t>New this year…..</a:t>
            </a:r>
          </a:p>
          <a:p>
            <a:pPr lvl="1"/>
            <a:r>
              <a:rPr lang="en-US" sz="3100" dirty="0" smtClean="0"/>
              <a:t>Directors are responsible for creating a WSO login ID for all teachers (new or returning) who have not yet attended WSO training.</a:t>
            </a:r>
          </a:p>
          <a:p>
            <a:pPr lvl="1"/>
            <a:r>
              <a:rPr lang="en-US" sz="3100" dirty="0" smtClean="0"/>
              <a:t>Teachers are required to enter their students into WSO </a:t>
            </a:r>
            <a:r>
              <a:rPr lang="en-US" sz="3100" u="sng" dirty="0" smtClean="0"/>
              <a:t>prior </a:t>
            </a:r>
            <a:r>
              <a:rPr lang="en-US" sz="3100" dirty="0" smtClean="0"/>
              <a:t> to attending WSO training.</a:t>
            </a:r>
          </a:p>
          <a:p>
            <a:r>
              <a:rPr lang="en-US" sz="3100" dirty="0" smtClean="0"/>
              <a:t>After entering teacher/student data on Roster 1, provide your lead teachers with a copy of the PANDA Roster Report.</a:t>
            </a:r>
          </a:p>
          <a:p>
            <a:pPr lvl="1"/>
            <a:r>
              <a:rPr lang="en-US" sz="2700" dirty="0" smtClean="0"/>
              <a:t>Have teachers enter their student information into WSO.</a:t>
            </a:r>
          </a:p>
          <a:p>
            <a:pPr lvl="1"/>
            <a:r>
              <a:rPr lang="en-US" sz="2700" dirty="0" smtClean="0"/>
              <a:t>Please follow-up with teachers prior to training regarding WSO data entry.</a:t>
            </a:r>
          </a:p>
          <a:p>
            <a:pPr marL="0" indent="0">
              <a:buNone/>
            </a:pPr>
            <a:endParaRPr lang="en-US" dirty="0"/>
          </a:p>
          <a:p>
            <a:endParaRPr lang="en-US" dirty="0"/>
          </a:p>
        </p:txBody>
      </p:sp>
    </p:spTree>
    <p:extLst>
      <p:ext uri="{BB962C8B-B14F-4D97-AF65-F5344CB8AC3E}">
        <p14:creationId xmlns:p14="http://schemas.microsoft.com/office/powerpoint/2010/main" val="69597104"/>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248400" cy="498598"/>
          </a:xfrm>
        </p:spPr>
        <p:txBody>
          <a:bodyPr/>
          <a:lstStyle/>
          <a:p>
            <a:r>
              <a:rPr lang="en-US" dirty="0" smtClean="0"/>
              <a:t>WSO Resources</a:t>
            </a:r>
            <a:endParaRPr lang="en-US" dirty="0"/>
          </a:p>
        </p:txBody>
      </p:sp>
      <p:sp>
        <p:nvSpPr>
          <p:cNvPr id="3" name="Content Placeholder 2"/>
          <p:cNvSpPr>
            <a:spLocks noGrp="1"/>
          </p:cNvSpPr>
          <p:nvPr>
            <p:ph idx="1"/>
          </p:nvPr>
        </p:nvSpPr>
        <p:spPr>
          <a:xfrm>
            <a:off x="381000" y="1219200"/>
            <a:ext cx="8610600" cy="4495800"/>
          </a:xfrm>
        </p:spPr>
        <p:txBody>
          <a:bodyPr>
            <a:normAutofit fontScale="92500"/>
          </a:bodyPr>
          <a:lstStyle/>
          <a:p>
            <a:r>
              <a:rPr lang="en-US" dirty="0">
                <a:hlinkClick r:id="rId2"/>
              </a:rPr>
              <a:t>http://</a:t>
            </a:r>
            <a:r>
              <a:rPr lang="en-US" dirty="0" smtClean="0">
                <a:hlinkClick r:id="rId2"/>
              </a:rPr>
              <a:t>www.decal.ga.gov/Prek/PreKChildAssessmentProgram.aspx</a:t>
            </a:r>
            <a:r>
              <a:rPr lang="en-US" dirty="0" smtClean="0"/>
              <a:t> </a:t>
            </a:r>
          </a:p>
          <a:p>
            <a:r>
              <a:rPr lang="en-US" dirty="0" smtClean="0">
                <a:hlinkClick r:id="rId3"/>
              </a:rPr>
              <a:t>www.decal.ga.gov</a:t>
            </a:r>
            <a:r>
              <a:rPr lang="en-US" dirty="0" smtClean="0"/>
              <a:t> &gt; Pre-K&gt; Work Sampling System</a:t>
            </a:r>
            <a:endParaRPr lang="en-US" dirty="0"/>
          </a:p>
          <a:p>
            <a:r>
              <a:rPr lang="en-US" dirty="0" smtClean="0"/>
              <a:t>WSO How To Files</a:t>
            </a:r>
          </a:p>
          <a:p>
            <a:pPr lvl="1"/>
            <a:r>
              <a:rPr lang="en-US" b="1" i="1" dirty="0" smtClean="0"/>
              <a:t>How to Add a Teacher - Directors/Admins</a:t>
            </a:r>
          </a:p>
          <a:p>
            <a:pPr lvl="1"/>
            <a:r>
              <a:rPr lang="en-US" b="1" i="1" dirty="0" smtClean="0"/>
              <a:t>How to Transfer a Teacher – Directors/Admins</a:t>
            </a:r>
          </a:p>
          <a:p>
            <a:pPr lvl="1"/>
            <a:r>
              <a:rPr lang="en-US" b="1" i="1" dirty="0" smtClean="0"/>
              <a:t>How to Add a Student – </a:t>
            </a:r>
            <a:r>
              <a:rPr lang="en-US" b="1" i="1" dirty="0" err="1" smtClean="0"/>
              <a:t>PreK</a:t>
            </a:r>
            <a:r>
              <a:rPr lang="en-US" b="1" i="1" dirty="0" smtClean="0"/>
              <a:t> Teachers</a:t>
            </a:r>
          </a:p>
          <a:p>
            <a:r>
              <a:rPr lang="en-US" dirty="0" smtClean="0"/>
              <a:t>WSO Help Ticket</a:t>
            </a:r>
          </a:p>
          <a:p>
            <a:pPr marL="388144" lvl="1" indent="0">
              <a:buNone/>
            </a:pPr>
            <a:r>
              <a:rPr lang="en-US" b="1" i="1" dirty="0" smtClean="0"/>
              <a:t>    http</a:t>
            </a:r>
            <a:r>
              <a:rPr lang="en-US" b="1" i="1" dirty="0"/>
              <a:t>://www.decal.ga.gov/Prek/WSO_Logging.aspx</a:t>
            </a:r>
          </a:p>
          <a:p>
            <a:pPr marL="0" indent="0">
              <a:buNone/>
            </a:pPr>
            <a:endParaRPr lang="en-US" dirty="0"/>
          </a:p>
          <a:p>
            <a:endParaRPr lang="en-US" dirty="0"/>
          </a:p>
        </p:txBody>
      </p:sp>
    </p:spTree>
    <p:extLst>
      <p:ext uri="{BB962C8B-B14F-4D97-AF65-F5344CB8AC3E}">
        <p14:creationId xmlns:p14="http://schemas.microsoft.com/office/powerpoint/2010/main" val="4264314431"/>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98598"/>
          </a:xfrm>
        </p:spPr>
        <p:txBody>
          <a:bodyPr/>
          <a:lstStyle/>
          <a:p>
            <a:r>
              <a:rPr lang="en-US" dirty="0" smtClean="0"/>
              <a:t>WSO Assessment Support</a:t>
            </a:r>
            <a:endParaRPr lang="en-US" dirty="0"/>
          </a:p>
        </p:txBody>
      </p:sp>
      <p:pic>
        <p:nvPicPr>
          <p:cNvPr id="4"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28600" y="1143000"/>
            <a:ext cx="8801099" cy="4800600"/>
          </a:xfrm>
        </p:spPr>
      </p:pic>
    </p:spTree>
    <p:extLst>
      <p:ext uri="{BB962C8B-B14F-4D97-AF65-F5344CB8AC3E}">
        <p14:creationId xmlns:p14="http://schemas.microsoft.com/office/powerpoint/2010/main" val="29829688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98598"/>
          </a:xfrm>
        </p:spPr>
        <p:txBody>
          <a:bodyPr/>
          <a:lstStyle/>
          <a:p>
            <a:r>
              <a:rPr lang="en-US" dirty="0" smtClean="0"/>
              <a:t>FY 2015 Close Out	</a:t>
            </a:r>
            <a:endParaRPr lang="en-US" dirty="0"/>
          </a:p>
        </p:txBody>
      </p:sp>
      <p:sp>
        <p:nvSpPr>
          <p:cNvPr id="3" name="Content Placeholder 2"/>
          <p:cNvSpPr>
            <a:spLocks noGrp="1"/>
          </p:cNvSpPr>
          <p:nvPr>
            <p:ph idx="1"/>
          </p:nvPr>
        </p:nvSpPr>
        <p:spPr>
          <a:xfrm>
            <a:off x="381000" y="990600"/>
            <a:ext cx="8382000" cy="5257800"/>
          </a:xfrm>
        </p:spPr>
        <p:txBody>
          <a:bodyPr>
            <a:normAutofit fontScale="70000" lnSpcReduction="20000"/>
          </a:bodyPr>
          <a:lstStyle/>
          <a:p>
            <a:r>
              <a:rPr lang="en-US" dirty="0" smtClean="0"/>
              <a:t>Reconciliation Reports:</a:t>
            </a:r>
          </a:p>
          <a:p>
            <a:pPr lvl="1"/>
            <a:r>
              <a:rPr lang="en-US" dirty="0"/>
              <a:t>Completed in PANDA</a:t>
            </a:r>
          </a:p>
          <a:p>
            <a:pPr lvl="2"/>
            <a:r>
              <a:rPr lang="en-US" dirty="0"/>
              <a:t>Private programs due: August </a:t>
            </a:r>
            <a:r>
              <a:rPr lang="en-US" dirty="0" smtClean="0"/>
              <a:t>30, 2015</a:t>
            </a:r>
            <a:endParaRPr lang="en-US" dirty="0"/>
          </a:p>
          <a:p>
            <a:pPr lvl="2"/>
            <a:r>
              <a:rPr lang="en-US" dirty="0"/>
              <a:t>Public programs due:   September 30, </a:t>
            </a:r>
            <a:r>
              <a:rPr lang="en-US" dirty="0" smtClean="0"/>
              <a:t>2015</a:t>
            </a:r>
          </a:p>
          <a:p>
            <a:pPr lvl="2"/>
            <a:r>
              <a:rPr lang="en-US" dirty="0" smtClean="0"/>
              <a:t>No </a:t>
            </a:r>
            <a:r>
              <a:rPr lang="en-US" dirty="0"/>
              <a:t>carryover of funds to FY </a:t>
            </a:r>
            <a:r>
              <a:rPr lang="en-US" dirty="0" smtClean="0"/>
              <a:t>2016</a:t>
            </a:r>
          </a:p>
          <a:p>
            <a:pPr marL="914400" lvl="2" indent="0">
              <a:buNone/>
            </a:pPr>
            <a:endParaRPr lang="en-US" dirty="0"/>
          </a:p>
          <a:p>
            <a:r>
              <a:rPr lang="en-US" dirty="0" smtClean="0"/>
              <a:t>Reporting Reminders</a:t>
            </a:r>
          </a:p>
          <a:p>
            <a:pPr lvl="1"/>
            <a:r>
              <a:rPr lang="en-US" dirty="0" smtClean="0"/>
              <a:t>Instructional Supplies and Materials</a:t>
            </a:r>
          </a:p>
          <a:p>
            <a:pPr lvl="1"/>
            <a:r>
              <a:rPr lang="en-US" dirty="0" smtClean="0"/>
              <a:t>Food costs</a:t>
            </a:r>
          </a:p>
          <a:p>
            <a:pPr lvl="1"/>
            <a:r>
              <a:rPr lang="en-US" dirty="0" smtClean="0"/>
              <a:t>Lead/Assistant Teachers</a:t>
            </a:r>
          </a:p>
          <a:p>
            <a:pPr lvl="1"/>
            <a:r>
              <a:rPr lang="en-US" dirty="0" smtClean="0"/>
              <a:t>Administrative Expenses</a:t>
            </a:r>
          </a:p>
          <a:p>
            <a:pPr lvl="1"/>
            <a:r>
              <a:rPr lang="en-US" dirty="0" smtClean="0"/>
              <a:t>Supporting Documentation</a:t>
            </a:r>
          </a:p>
          <a:p>
            <a:pPr lvl="1"/>
            <a:endParaRPr lang="en-US" dirty="0" smtClean="0"/>
          </a:p>
          <a:p>
            <a:r>
              <a:rPr lang="en-US" dirty="0" smtClean="0"/>
              <a:t>Special Allotment funds received in 2015</a:t>
            </a:r>
          </a:p>
          <a:p>
            <a:pPr lvl="1"/>
            <a:r>
              <a:rPr lang="en-US" dirty="0"/>
              <a:t>I</a:t>
            </a:r>
            <a:r>
              <a:rPr lang="en-US" dirty="0" smtClean="0"/>
              <a:t>ncluded </a:t>
            </a:r>
            <a:r>
              <a:rPr lang="en-US" dirty="0"/>
              <a:t>in </a:t>
            </a:r>
            <a:r>
              <a:rPr lang="en-US" dirty="0" smtClean="0"/>
              <a:t>FY15 </a:t>
            </a:r>
            <a:r>
              <a:rPr lang="en-US" dirty="0"/>
              <a:t>Reconciliation </a:t>
            </a:r>
            <a:r>
              <a:rPr lang="en-US" dirty="0" smtClean="0"/>
              <a:t>Report</a:t>
            </a:r>
          </a:p>
          <a:p>
            <a:pPr lvl="2"/>
            <a:r>
              <a:rPr lang="en-US" dirty="0" smtClean="0"/>
              <a:t>Technology Funds</a:t>
            </a:r>
          </a:p>
          <a:p>
            <a:pPr lvl="2"/>
            <a:r>
              <a:rPr lang="en-US" dirty="0" smtClean="0"/>
              <a:t>Classroom Refurbishment Funds</a:t>
            </a:r>
          </a:p>
          <a:p>
            <a:pPr lvl="2"/>
            <a:r>
              <a:rPr lang="en-US" dirty="0" smtClean="0"/>
              <a:t>Special Allotment Funds</a:t>
            </a:r>
          </a:p>
        </p:txBody>
      </p:sp>
    </p:spTree>
    <p:extLst>
      <p:ext uri="{BB962C8B-B14F-4D97-AF65-F5344CB8AC3E}">
        <p14:creationId xmlns:p14="http://schemas.microsoft.com/office/powerpoint/2010/main" val="2877742834"/>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98598"/>
          </a:xfrm>
        </p:spPr>
        <p:txBody>
          <a:bodyPr/>
          <a:lstStyle/>
          <a:p>
            <a:r>
              <a:rPr lang="en-US" dirty="0" smtClean="0"/>
              <a:t>Rosters</a:t>
            </a:r>
            <a:endParaRPr lang="en-US" dirty="0"/>
          </a:p>
        </p:txBody>
      </p:sp>
      <p:sp>
        <p:nvSpPr>
          <p:cNvPr id="3" name="Content Placeholder 2"/>
          <p:cNvSpPr>
            <a:spLocks noGrp="1"/>
          </p:cNvSpPr>
          <p:nvPr>
            <p:ph idx="1"/>
          </p:nvPr>
        </p:nvSpPr>
        <p:spPr>
          <a:xfrm>
            <a:off x="381000" y="1143000"/>
            <a:ext cx="8382000" cy="4800600"/>
          </a:xfrm>
        </p:spPr>
        <p:txBody>
          <a:bodyPr>
            <a:normAutofit fontScale="62500" lnSpcReduction="20000"/>
          </a:bodyPr>
          <a:lstStyle/>
          <a:p>
            <a:r>
              <a:rPr lang="en-US" sz="3800" dirty="0" smtClean="0"/>
              <a:t>1</a:t>
            </a:r>
            <a:r>
              <a:rPr lang="en-US" sz="3800" baseline="30000" dirty="0" smtClean="0"/>
              <a:t>st</a:t>
            </a:r>
            <a:r>
              <a:rPr lang="en-US" sz="3800" dirty="0" smtClean="0"/>
              <a:t> Roster</a:t>
            </a:r>
          </a:p>
          <a:p>
            <a:pPr lvl="1"/>
            <a:r>
              <a:rPr lang="en-US" sz="3800" dirty="0" smtClean="0"/>
              <a:t>Count Date: 9/4/15</a:t>
            </a:r>
          </a:p>
          <a:p>
            <a:pPr lvl="1"/>
            <a:r>
              <a:rPr lang="en-US" sz="3800" dirty="0" smtClean="0"/>
              <a:t>Due Date: 9/11/15</a:t>
            </a:r>
          </a:p>
          <a:p>
            <a:pPr lvl="1"/>
            <a:r>
              <a:rPr lang="en-US" sz="3800" dirty="0" smtClean="0"/>
              <a:t>Wait List Entry: 9/11/15</a:t>
            </a:r>
          </a:p>
          <a:p>
            <a:pPr marL="517525" lvl="1" indent="0">
              <a:buNone/>
            </a:pPr>
            <a:endParaRPr lang="en-US" sz="3800" dirty="0" smtClean="0"/>
          </a:p>
          <a:p>
            <a:r>
              <a:rPr lang="en-US" sz="3800" dirty="0" smtClean="0"/>
              <a:t>Data Integrity </a:t>
            </a:r>
          </a:p>
          <a:p>
            <a:pPr lvl="1"/>
            <a:r>
              <a:rPr lang="en-US" sz="3800" dirty="0" smtClean="0"/>
              <a:t>Name, Date of Birth, SS# must be accurate</a:t>
            </a:r>
          </a:p>
          <a:p>
            <a:pPr lvl="1"/>
            <a:r>
              <a:rPr lang="en-US" sz="3800" dirty="0" smtClean="0"/>
              <a:t>Use the birth certificate for name and D.O.B information</a:t>
            </a:r>
          </a:p>
          <a:p>
            <a:pPr lvl="1"/>
            <a:r>
              <a:rPr lang="en-US" sz="3800" dirty="0" smtClean="0"/>
              <a:t>Use copy of SS card if possible</a:t>
            </a:r>
          </a:p>
          <a:p>
            <a:pPr marL="0" indent="0">
              <a:buNone/>
            </a:pPr>
            <a:endParaRPr lang="en-US" sz="3800" dirty="0" smtClean="0"/>
          </a:p>
          <a:p>
            <a:r>
              <a:rPr lang="en-US" sz="3800" dirty="0" smtClean="0"/>
              <a:t>Wait List Reminders</a:t>
            </a:r>
          </a:p>
          <a:p>
            <a:pPr lvl="1"/>
            <a:r>
              <a:rPr lang="en-US" sz="3800" dirty="0" smtClean="0"/>
              <a:t>Update regularly so the data is accurate</a:t>
            </a:r>
          </a:p>
          <a:p>
            <a:pPr marL="0" indent="0">
              <a:buNone/>
            </a:pPr>
            <a:endParaRPr lang="en-US" sz="3800" dirty="0" smtClean="0"/>
          </a:p>
          <a:p>
            <a:pPr marL="0" indent="0">
              <a:buNone/>
            </a:pPr>
            <a:endParaRPr lang="en-US" dirty="0"/>
          </a:p>
        </p:txBody>
      </p:sp>
    </p:spTree>
    <p:extLst>
      <p:ext uri="{BB962C8B-B14F-4D97-AF65-F5344CB8AC3E}">
        <p14:creationId xmlns:p14="http://schemas.microsoft.com/office/powerpoint/2010/main" val="3315034218"/>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997196"/>
          </a:xfrm>
        </p:spPr>
        <p:txBody>
          <a:bodyPr/>
          <a:lstStyle/>
          <a:p>
            <a:r>
              <a:rPr lang="en-US" dirty="0" smtClean="0"/>
              <a:t>Rosters Upload Information</a:t>
            </a:r>
            <a:br>
              <a:rPr lang="en-US" dirty="0" smtClean="0"/>
            </a:br>
            <a:endParaRPr lang="en-US" dirty="0"/>
          </a:p>
        </p:txBody>
      </p:sp>
      <p:sp>
        <p:nvSpPr>
          <p:cNvPr id="3" name="Content Placeholder 2"/>
          <p:cNvSpPr>
            <a:spLocks noGrp="1"/>
          </p:cNvSpPr>
          <p:nvPr>
            <p:ph idx="1"/>
          </p:nvPr>
        </p:nvSpPr>
        <p:spPr>
          <a:xfrm>
            <a:off x="381000" y="1301996"/>
            <a:ext cx="8382000" cy="4870204"/>
          </a:xfrm>
        </p:spPr>
        <p:txBody>
          <a:bodyPr>
            <a:normAutofit/>
          </a:bodyPr>
          <a:lstStyle/>
          <a:p>
            <a:r>
              <a:rPr lang="en-US" sz="2400" dirty="0" smtClean="0"/>
              <a:t>To use roster upload, download template from DECAL website</a:t>
            </a:r>
          </a:p>
          <a:p>
            <a:pPr lvl="1"/>
            <a:r>
              <a:rPr lang="en-US" sz="2400" dirty="0" smtClean="0"/>
              <a:t>UNLESS your system uses Infinite Campus, there is new capability to create the roster template file from within Infinite Campus.  </a:t>
            </a:r>
          </a:p>
          <a:p>
            <a:pPr lvl="1"/>
            <a:r>
              <a:rPr lang="en-US" sz="2400" dirty="0"/>
              <a:t>Email was sent to all BOE program project directors  using Infinite Campus with additional </a:t>
            </a:r>
            <a:r>
              <a:rPr lang="en-US" sz="2400" dirty="0" smtClean="0"/>
              <a:t>information</a:t>
            </a:r>
          </a:p>
          <a:p>
            <a:r>
              <a:rPr lang="en-US" sz="2400" dirty="0" smtClean="0"/>
              <a:t>The student data will be pre-populated.</a:t>
            </a:r>
          </a:p>
          <a:p>
            <a:r>
              <a:rPr lang="en-US" sz="2400" dirty="0" smtClean="0"/>
              <a:t>Eliminates the need to manually type the student demographic date into multiple systems.</a:t>
            </a:r>
          </a:p>
          <a:p>
            <a:r>
              <a:rPr lang="en-US" sz="2400" dirty="0" smtClean="0"/>
              <a:t>Edit/add Pre-K specific field before uploading.</a:t>
            </a:r>
          </a:p>
          <a:p>
            <a:r>
              <a:rPr lang="en-US" sz="2400" dirty="0" smtClean="0"/>
              <a:t>Need help?  Email panda.support@decal.ga.gov</a:t>
            </a:r>
          </a:p>
        </p:txBody>
      </p:sp>
    </p:spTree>
    <p:extLst>
      <p:ext uri="{BB962C8B-B14F-4D97-AF65-F5344CB8AC3E}">
        <p14:creationId xmlns:p14="http://schemas.microsoft.com/office/powerpoint/2010/main" val="286079860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941796"/>
          </a:xfrm>
        </p:spPr>
        <p:txBody>
          <a:bodyPr/>
          <a:lstStyle/>
          <a:p>
            <a:r>
              <a:rPr lang="en-US" dirty="0" smtClean="0"/>
              <a:t>Beginning of the School Year Resources</a:t>
            </a:r>
            <a:br>
              <a:rPr lang="en-US" dirty="0" smtClean="0"/>
            </a:br>
            <a:r>
              <a:rPr lang="en-US" sz="3200" dirty="0" smtClean="0"/>
              <a:t>Project Directors</a:t>
            </a:r>
            <a:endParaRPr lang="en-US" sz="3200" dirty="0"/>
          </a:p>
        </p:txBody>
      </p:sp>
      <p:sp>
        <p:nvSpPr>
          <p:cNvPr id="3" name="Content Placeholder 2"/>
          <p:cNvSpPr>
            <a:spLocks noGrp="1"/>
          </p:cNvSpPr>
          <p:nvPr>
            <p:ph idx="1"/>
          </p:nvPr>
        </p:nvSpPr>
        <p:spPr>
          <a:xfrm>
            <a:off x="381000" y="1246596"/>
            <a:ext cx="8382000" cy="4572000"/>
          </a:xfrm>
        </p:spPr>
        <p:txBody>
          <a:bodyPr/>
          <a:lstStyle/>
          <a:p>
            <a:r>
              <a:rPr lang="en-US" dirty="0" smtClean="0">
                <a:hlinkClick r:id="rId2"/>
              </a:rPr>
              <a:t>www.decal.ga.gov</a:t>
            </a:r>
            <a:r>
              <a:rPr lang="en-US" dirty="0" smtClean="0"/>
              <a:t> &gt;Pre-K&gt; Project Directors</a:t>
            </a:r>
          </a:p>
          <a:p>
            <a:r>
              <a:rPr lang="en-US" dirty="0">
                <a:hlinkClick r:id="rId3"/>
              </a:rPr>
              <a:t>http://</a:t>
            </a:r>
            <a:r>
              <a:rPr lang="en-US" dirty="0" smtClean="0">
                <a:hlinkClick r:id="rId3"/>
              </a:rPr>
              <a:t>www.decal.ga.gov/Prek/ProjectDirectors.aspx</a:t>
            </a:r>
            <a:r>
              <a:rPr lang="en-US" dirty="0" smtClean="0"/>
              <a:t> </a:t>
            </a:r>
          </a:p>
          <a:p>
            <a:pPr lvl="1"/>
            <a:r>
              <a:rPr lang="en-US" dirty="0" smtClean="0"/>
              <a:t>Guidelines</a:t>
            </a:r>
          </a:p>
          <a:p>
            <a:pPr lvl="1"/>
            <a:r>
              <a:rPr lang="en-US" dirty="0" smtClean="0"/>
              <a:t>Forms</a:t>
            </a:r>
          </a:p>
          <a:p>
            <a:pPr lvl="1"/>
            <a:r>
              <a:rPr lang="en-US" dirty="0" smtClean="0"/>
              <a:t>WSO </a:t>
            </a:r>
          </a:p>
          <a:p>
            <a:pPr lvl="1"/>
            <a:r>
              <a:rPr lang="en-US" dirty="0" smtClean="0"/>
              <a:t>Training Information</a:t>
            </a:r>
          </a:p>
          <a:p>
            <a:pPr lvl="1"/>
            <a:endParaRPr lang="en-US" dirty="0" smtClean="0"/>
          </a:p>
        </p:txBody>
      </p:sp>
    </p:spTree>
    <p:extLst>
      <p:ext uri="{BB962C8B-B14F-4D97-AF65-F5344CB8AC3E}">
        <p14:creationId xmlns:p14="http://schemas.microsoft.com/office/powerpoint/2010/main" val="1988767644"/>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81000" y="304800"/>
            <a:ext cx="6934200" cy="1440394"/>
          </a:xfrm>
        </p:spPr>
        <p:txBody>
          <a:bodyPr/>
          <a:lstStyle/>
          <a:p>
            <a:pPr eaLnBrk="1" hangingPunct="1"/>
            <a:r>
              <a:rPr lang="en-US" sz="3600" dirty="0" smtClean="0"/>
              <a:t>Beginning of the School Year Resources </a:t>
            </a:r>
            <a:br>
              <a:rPr lang="en-US" sz="3600" dirty="0" smtClean="0"/>
            </a:br>
            <a:r>
              <a:rPr lang="en-US" sz="3200" dirty="0" smtClean="0"/>
              <a:t>Teachers </a:t>
            </a:r>
            <a:r>
              <a:rPr lang="en-US" dirty="0" smtClean="0"/>
              <a:t/>
            </a:r>
            <a:br>
              <a:rPr lang="en-US" dirty="0" smtClean="0"/>
            </a:br>
            <a:endParaRPr lang="en-US" sz="3600" dirty="0" smtClean="0"/>
          </a:p>
        </p:txBody>
      </p:sp>
      <p:sp>
        <p:nvSpPr>
          <p:cNvPr id="32771" name="Rectangle 3"/>
          <p:cNvSpPr>
            <a:spLocks noGrp="1" noChangeArrowheads="1"/>
          </p:cNvSpPr>
          <p:nvPr>
            <p:ph type="body" idx="1"/>
          </p:nvPr>
        </p:nvSpPr>
        <p:spPr>
          <a:xfrm>
            <a:off x="381001" y="1447800"/>
            <a:ext cx="8153400" cy="4724400"/>
          </a:xfrm>
          <a:solidFill>
            <a:schemeClr val="bg1"/>
          </a:solidFill>
        </p:spPr>
        <p:txBody>
          <a:bodyPr>
            <a:normAutofit/>
          </a:bodyPr>
          <a:lstStyle/>
          <a:p>
            <a:pPr marL="457200" indent="-457200"/>
            <a:r>
              <a:rPr lang="en-US" sz="2400" i="1" dirty="0"/>
              <a:t>Off to a Good Start </a:t>
            </a:r>
            <a:r>
              <a:rPr lang="en-US" sz="2400" dirty="0"/>
              <a:t>Lesson </a:t>
            </a:r>
            <a:r>
              <a:rPr lang="en-US" sz="2400" dirty="0" smtClean="0"/>
              <a:t>Plan Guide </a:t>
            </a:r>
            <a:r>
              <a:rPr lang="en-US" sz="2400" dirty="0"/>
              <a:t>(OTAGS</a:t>
            </a:r>
            <a:r>
              <a:rPr lang="en-US" sz="2400" dirty="0" smtClean="0"/>
              <a:t>)</a:t>
            </a:r>
          </a:p>
          <a:p>
            <a:pPr marL="974725" lvl="1" indent="-457200"/>
            <a:r>
              <a:rPr lang="en-US" sz="2000" dirty="0" smtClean="0"/>
              <a:t>Optional lesson plans for teachers to use during the first 12 weeks of school.</a:t>
            </a:r>
          </a:p>
          <a:p>
            <a:pPr marL="974725" lvl="1" indent="-457200"/>
            <a:r>
              <a:rPr lang="en-US" sz="2000" dirty="0" smtClean="0"/>
              <a:t>A guide for each Pre-K classroom was shipped at the end of July.</a:t>
            </a:r>
          </a:p>
          <a:p>
            <a:pPr marL="517525" lvl="1" indent="0">
              <a:buNone/>
            </a:pPr>
            <a:endParaRPr lang="en-US" sz="2000" dirty="0"/>
          </a:p>
          <a:p>
            <a:pPr marL="457200" indent="-457200"/>
            <a:r>
              <a:rPr lang="en-US" sz="2400" dirty="0" smtClean="0"/>
              <a:t>GELDS Toolbox – </a:t>
            </a:r>
            <a:r>
              <a:rPr lang="en-US" sz="2400" i="1" dirty="0" smtClean="0"/>
              <a:t>NEW!</a:t>
            </a:r>
          </a:p>
          <a:p>
            <a:pPr marL="974725" lvl="1" indent="-457200"/>
            <a:r>
              <a:rPr lang="en-US" sz="2000" dirty="0" smtClean="0"/>
              <a:t>These </a:t>
            </a:r>
            <a:r>
              <a:rPr lang="en-US" sz="2000" dirty="0"/>
              <a:t>toolboxes contain hundreds of activities linked to GELDS indicators designed to support teachers in lesson planning. </a:t>
            </a:r>
            <a:endParaRPr lang="en-US" sz="2000" dirty="0" smtClean="0"/>
          </a:p>
          <a:p>
            <a:pPr marL="974725" lvl="1" indent="-457200"/>
            <a:r>
              <a:rPr lang="en-US" sz="2000" dirty="0" smtClean="0"/>
              <a:t>During </a:t>
            </a:r>
            <a:r>
              <a:rPr lang="en-US" sz="2000" dirty="0"/>
              <a:t>training this school year, teachers will receive professional development on utilizing the toolbox for lesson planning.  </a:t>
            </a:r>
            <a:endParaRPr lang="en-US" sz="2000" dirty="0" smtClean="0"/>
          </a:p>
          <a:p>
            <a:pPr marL="974725" lvl="1" indent="-457200"/>
            <a:r>
              <a:rPr lang="en-US" sz="2000" dirty="0" smtClean="0"/>
              <a:t>The </a:t>
            </a:r>
            <a:r>
              <a:rPr lang="en-US" sz="2000" dirty="0"/>
              <a:t>toolboxes will begin shipping around the middle of August.  </a:t>
            </a:r>
          </a:p>
          <a:p>
            <a:pPr marL="457200" indent="-457200" eaLnBrk="1" hangingPunct="1"/>
            <a:endParaRPr lang="en-US" sz="2600" dirty="0" smtClean="0"/>
          </a:p>
          <a:p>
            <a:pPr marL="0" indent="0" eaLnBrk="1" hangingPunct="1">
              <a:buNone/>
            </a:pPr>
            <a:endParaRPr lang="en-US" sz="2800" dirty="0" smtClean="0"/>
          </a:p>
        </p:txBody>
      </p:sp>
    </p:spTree>
    <p:extLst>
      <p:ext uri="{BB962C8B-B14F-4D97-AF65-F5344CB8AC3E}">
        <p14:creationId xmlns:p14="http://schemas.microsoft.com/office/powerpoint/2010/main" val="1841632219"/>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98598"/>
          </a:xfrm>
        </p:spPr>
        <p:txBody>
          <a:bodyPr/>
          <a:lstStyle/>
          <a:p>
            <a:r>
              <a:rPr lang="en-US" dirty="0" smtClean="0"/>
              <a:t>Looking Ahead:  Research Reports</a:t>
            </a:r>
            <a:endParaRPr lang="en-US" dirty="0"/>
          </a:p>
        </p:txBody>
      </p:sp>
      <p:sp>
        <p:nvSpPr>
          <p:cNvPr id="3" name="Content Placeholder 2"/>
          <p:cNvSpPr>
            <a:spLocks noGrp="1"/>
          </p:cNvSpPr>
          <p:nvPr>
            <p:ph idx="1"/>
          </p:nvPr>
        </p:nvSpPr>
        <p:spPr>
          <a:xfrm>
            <a:off x="381000" y="1143000"/>
            <a:ext cx="8382000" cy="4876800"/>
          </a:xfrm>
        </p:spPr>
        <p:txBody>
          <a:bodyPr>
            <a:normAutofit fontScale="92500" lnSpcReduction="20000"/>
          </a:bodyPr>
          <a:lstStyle/>
          <a:p>
            <a:r>
              <a:rPr lang="en-US" i="1" dirty="0" smtClean="0"/>
              <a:t>Economic Impact Study</a:t>
            </a:r>
          </a:p>
          <a:p>
            <a:pPr lvl="1"/>
            <a:r>
              <a:rPr lang="en-US" sz="3000" dirty="0" smtClean="0"/>
              <a:t>Measures </a:t>
            </a:r>
            <a:r>
              <a:rPr lang="en-US" sz="3000" dirty="0"/>
              <a:t>the economic impact of Georgia’s child care industry using an established estimated model </a:t>
            </a:r>
          </a:p>
          <a:p>
            <a:pPr lvl="1"/>
            <a:r>
              <a:rPr lang="en-US" sz="3000" dirty="0"/>
              <a:t>Follow-up to 2008 study:</a:t>
            </a:r>
          </a:p>
          <a:p>
            <a:pPr lvl="2"/>
            <a:r>
              <a:rPr lang="en-US" sz="3000" dirty="0"/>
              <a:t>Study conducted by partnership between UGA and GSU</a:t>
            </a:r>
          </a:p>
          <a:p>
            <a:pPr lvl="1"/>
            <a:r>
              <a:rPr lang="en-US" sz="3000" dirty="0"/>
              <a:t>Provides critical workforce data</a:t>
            </a:r>
          </a:p>
          <a:p>
            <a:pPr lvl="1"/>
            <a:r>
              <a:rPr lang="en-US" sz="3000" dirty="0"/>
              <a:t>Results published in September/October </a:t>
            </a:r>
            <a:r>
              <a:rPr lang="en-US" sz="3000" dirty="0" smtClean="0"/>
              <a:t>2015</a:t>
            </a:r>
          </a:p>
          <a:p>
            <a:pPr lvl="1"/>
            <a:r>
              <a:rPr lang="en-US" sz="3000" dirty="0" smtClean="0"/>
              <a:t>Policy forums will be provided regionally to share the facts of economic impact with local government and business leaders, child care providers, advocacy and civic organizations</a:t>
            </a:r>
            <a:endParaRPr lang="en-US" sz="3000" dirty="0"/>
          </a:p>
          <a:p>
            <a:pPr lvl="1"/>
            <a:endParaRPr lang="en-US" dirty="0"/>
          </a:p>
        </p:txBody>
      </p:sp>
    </p:spTree>
    <p:extLst>
      <p:ext uri="{BB962C8B-B14F-4D97-AF65-F5344CB8AC3E}">
        <p14:creationId xmlns:p14="http://schemas.microsoft.com/office/powerpoint/2010/main" val="2662331107"/>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98598"/>
          </a:xfrm>
        </p:spPr>
        <p:txBody>
          <a:bodyPr/>
          <a:lstStyle/>
          <a:p>
            <a:r>
              <a:rPr lang="en-US" dirty="0" smtClean="0"/>
              <a:t>Looking Ahead:  Research Reports</a:t>
            </a:r>
            <a:endParaRPr lang="en-US" dirty="0"/>
          </a:p>
        </p:txBody>
      </p:sp>
      <p:sp>
        <p:nvSpPr>
          <p:cNvPr id="3" name="Content Placeholder 2"/>
          <p:cNvSpPr>
            <a:spLocks noGrp="1"/>
          </p:cNvSpPr>
          <p:nvPr>
            <p:ph idx="1"/>
          </p:nvPr>
        </p:nvSpPr>
        <p:spPr/>
        <p:txBody>
          <a:bodyPr/>
          <a:lstStyle/>
          <a:p>
            <a:r>
              <a:rPr lang="en-US" i="1" dirty="0" smtClean="0"/>
              <a:t>Children’s Pre-K Outcome and Classroom Quality in Georgia's Pre-K Program:  Findings from the 2013-2014 Evaluation Study</a:t>
            </a:r>
          </a:p>
          <a:p>
            <a:pPr lvl="1"/>
            <a:r>
              <a:rPr lang="en-US" dirty="0" smtClean="0"/>
              <a:t>Child Outcome Data</a:t>
            </a:r>
          </a:p>
          <a:p>
            <a:pPr lvl="1"/>
            <a:r>
              <a:rPr lang="en-US" dirty="0" smtClean="0"/>
              <a:t>Classroom Quality Data</a:t>
            </a:r>
          </a:p>
          <a:p>
            <a:pPr lvl="2"/>
            <a:r>
              <a:rPr lang="en-US" dirty="0" smtClean="0"/>
              <a:t>CLASS</a:t>
            </a:r>
          </a:p>
          <a:p>
            <a:pPr lvl="2"/>
            <a:r>
              <a:rPr lang="en-US" dirty="0" smtClean="0"/>
              <a:t>ECERS-R</a:t>
            </a:r>
          </a:p>
          <a:p>
            <a:pPr lvl="2"/>
            <a:r>
              <a:rPr lang="en-US" dirty="0" smtClean="0"/>
              <a:t>ELLCO</a:t>
            </a:r>
          </a:p>
          <a:p>
            <a:pPr lvl="1"/>
            <a:r>
              <a:rPr lang="en-US" dirty="0" smtClean="0"/>
              <a:t>Following children into kindergarten and first grade</a:t>
            </a:r>
          </a:p>
          <a:p>
            <a:pPr lvl="1"/>
            <a:endParaRPr lang="en-US" i="1" dirty="0" smtClean="0"/>
          </a:p>
          <a:p>
            <a:pPr lvl="1"/>
            <a:endParaRPr lang="en-US" i="1" dirty="0"/>
          </a:p>
        </p:txBody>
      </p:sp>
    </p:spTree>
    <p:extLst>
      <p:ext uri="{BB962C8B-B14F-4D97-AF65-F5344CB8AC3E}">
        <p14:creationId xmlns:p14="http://schemas.microsoft.com/office/powerpoint/2010/main" val="3989825175"/>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98598"/>
          </a:xfrm>
        </p:spPr>
        <p:txBody>
          <a:bodyPr/>
          <a:lstStyle/>
          <a:p>
            <a:r>
              <a:rPr lang="en-US" dirty="0" smtClean="0"/>
              <a:t>Looking Ahead:  Georgia’s Pre-K Week</a:t>
            </a:r>
            <a:endParaRPr lang="en-US" dirty="0"/>
          </a:p>
        </p:txBody>
      </p:sp>
      <p:sp>
        <p:nvSpPr>
          <p:cNvPr id="3" name="Content Placeholder 2"/>
          <p:cNvSpPr>
            <a:spLocks noGrp="1"/>
          </p:cNvSpPr>
          <p:nvPr>
            <p:ph idx="1"/>
          </p:nvPr>
        </p:nvSpPr>
        <p:spPr>
          <a:xfrm>
            <a:off x="381000" y="990600"/>
            <a:ext cx="8382000" cy="5181600"/>
          </a:xfrm>
        </p:spPr>
        <p:txBody>
          <a:bodyPr/>
          <a:lstStyle/>
          <a:p>
            <a:r>
              <a:rPr lang="en-US" sz="2200" b="1" dirty="0" smtClean="0"/>
              <a:t>October 5-9, 2015</a:t>
            </a:r>
          </a:p>
          <a:p>
            <a:r>
              <a:rPr lang="en-US" sz="2400" dirty="0" smtClean="0"/>
              <a:t>Partnership with Voices for Georgia’s Children to </a:t>
            </a:r>
            <a:r>
              <a:rPr lang="en-US" sz="2400" dirty="0"/>
              <a:t>build public commitment for early </a:t>
            </a:r>
            <a:r>
              <a:rPr lang="en-US" sz="2400" dirty="0" smtClean="0"/>
              <a:t>learning</a:t>
            </a:r>
            <a:endParaRPr lang="en-US" sz="2200" b="1" dirty="0" smtClean="0"/>
          </a:p>
          <a:p>
            <a:r>
              <a:rPr lang="en-US" sz="2200" dirty="0" smtClean="0"/>
              <a:t>All providers will receive an email soon with information about how to register with Voices for Georgia’s Children to participate in Pre-K week.  </a:t>
            </a:r>
          </a:p>
          <a:p>
            <a:r>
              <a:rPr lang="en-US" sz="2200" dirty="0" smtClean="0"/>
              <a:t>Schools that register with Voices will gain access to communication tools, signage and incentives to participate.</a:t>
            </a:r>
            <a:endParaRPr lang="en-US" sz="2200" dirty="0"/>
          </a:p>
          <a:p>
            <a:pPr marL="0" indent="0">
              <a:buNone/>
            </a:pPr>
            <a:endParaRPr lang="en-US" sz="2200" dirty="0" smtClean="0"/>
          </a:p>
          <a:p>
            <a:pPr marL="0" indent="0">
              <a:buNone/>
            </a:pPr>
            <a:endParaRPr lang="en-US" sz="2200" dirty="0" smtClean="0"/>
          </a:p>
        </p:txBody>
      </p:sp>
      <p:pic>
        <p:nvPicPr>
          <p:cNvPr id="4" name="Picture 3" descr="Voices for Georgia’s Children – A Nonprofit Child Policy &amp; Advocacy Organization">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457199" y="4800599"/>
            <a:ext cx="2667000" cy="2043545"/>
          </a:xfrm>
          <a:prstGeom prst="rect">
            <a:avLst/>
          </a:prstGeom>
          <a:noFill/>
          <a:ln>
            <a:noFill/>
          </a:ln>
        </p:spPr>
      </p:pic>
      <p:pic>
        <p:nvPicPr>
          <p:cNvPr id="5" name="Picture 4" descr="pre-kweekletterhead">
            <a:hlinkClick r:id="rId5"/>
          </p:cNvPr>
          <p:cNvPicPr/>
          <p:nvPr/>
        </p:nvPicPr>
        <p:blipFill>
          <a:blip r:embed="rId6">
            <a:extLst>
              <a:ext uri="{28A0092B-C50C-407E-A947-70E740481C1C}">
                <a14:useLocalDpi xmlns:a14="http://schemas.microsoft.com/office/drawing/2010/main" val="0"/>
              </a:ext>
            </a:extLst>
          </a:blip>
          <a:srcRect/>
          <a:stretch>
            <a:fillRect/>
          </a:stretch>
        </p:blipFill>
        <p:spPr bwMode="auto">
          <a:xfrm>
            <a:off x="3248024" y="4800600"/>
            <a:ext cx="5705475" cy="1254002"/>
          </a:xfrm>
          <a:prstGeom prst="rect">
            <a:avLst/>
          </a:prstGeom>
          <a:noFill/>
          <a:ln>
            <a:noFill/>
          </a:ln>
        </p:spPr>
      </p:pic>
    </p:spTree>
    <p:extLst>
      <p:ext uri="{BB962C8B-B14F-4D97-AF65-F5344CB8AC3E}">
        <p14:creationId xmlns:p14="http://schemas.microsoft.com/office/powerpoint/2010/main" val="3564863993"/>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98598"/>
          </a:xfrm>
        </p:spPr>
        <p:txBody>
          <a:bodyPr/>
          <a:lstStyle/>
          <a:p>
            <a:r>
              <a:rPr lang="en-US" dirty="0" smtClean="0"/>
              <a:t>Quality Rated Update</a:t>
            </a:r>
            <a:endParaRPr lang="en-US" dirty="0"/>
          </a:p>
        </p:txBody>
      </p:sp>
      <p:sp>
        <p:nvSpPr>
          <p:cNvPr id="3" name="Content Placeholder 2"/>
          <p:cNvSpPr>
            <a:spLocks noGrp="1"/>
          </p:cNvSpPr>
          <p:nvPr>
            <p:ph idx="1"/>
          </p:nvPr>
        </p:nvSpPr>
        <p:spPr>
          <a:xfrm>
            <a:off x="381000" y="990600"/>
            <a:ext cx="8382000" cy="5181600"/>
          </a:xfrm>
        </p:spPr>
        <p:txBody>
          <a:bodyPr>
            <a:normAutofit/>
          </a:bodyPr>
          <a:lstStyle/>
          <a:p>
            <a:r>
              <a:rPr lang="en-US" sz="2200" dirty="0" smtClean="0"/>
              <a:t>DECAL</a:t>
            </a:r>
            <a:r>
              <a:rPr lang="en-US" sz="2200" dirty="0"/>
              <a:t>, in partnership with the Georgia Early Education Alliance for Ready Students (GEEARS), will be launching a statewide public awareness campaign around Quality Rated this fall.</a:t>
            </a:r>
          </a:p>
          <a:p>
            <a:r>
              <a:rPr lang="en-US" sz="2200" dirty="0"/>
              <a:t>There is no better time than now to become Quality Rated! </a:t>
            </a:r>
          </a:p>
          <a:p>
            <a:pPr lvl="1"/>
            <a:r>
              <a:rPr lang="en-US" sz="1800" dirty="0"/>
              <a:t>Free technical assistance from your local CCR&amp;R </a:t>
            </a:r>
          </a:p>
          <a:p>
            <a:pPr lvl="1"/>
            <a:r>
              <a:rPr lang="en-US" sz="1800" dirty="0"/>
              <a:t>ECERS-3 Transition: updated instrument with greater focus on language, literacy, and teacher-child </a:t>
            </a:r>
            <a:r>
              <a:rPr lang="en-US" sz="1800" dirty="0" smtClean="0"/>
              <a:t>interactions</a:t>
            </a:r>
          </a:p>
          <a:p>
            <a:pPr lvl="1"/>
            <a:r>
              <a:rPr lang="en-US" sz="1800" dirty="0" smtClean="0"/>
              <a:t>Pilot for stand-alone school system sites launching in September</a:t>
            </a:r>
            <a:endParaRPr lang="en-US" sz="1800" dirty="0"/>
          </a:p>
          <a:p>
            <a:pPr marL="0" lvl="1" indent="0">
              <a:buNone/>
            </a:pPr>
            <a:r>
              <a:rPr lang="en-US" sz="2400" b="1" dirty="0"/>
              <a:t>Visit </a:t>
            </a:r>
            <a:r>
              <a:rPr lang="en-US" sz="2400" b="1" dirty="0">
                <a:hlinkClick r:id="rId3"/>
              </a:rPr>
              <a:t>www.qualityrated.decal.ga.gov</a:t>
            </a:r>
            <a:r>
              <a:rPr lang="en-US" sz="2400" b="1" dirty="0"/>
              <a:t> to sign up for Quality Rated! </a:t>
            </a:r>
            <a:r>
              <a:rPr lang="en-US" sz="2200" b="1" dirty="0"/>
              <a:t/>
            </a:r>
            <a:br>
              <a:rPr lang="en-US" sz="2200" b="1" dirty="0"/>
            </a:br>
            <a:r>
              <a:rPr lang="en-US" sz="2200" b="1" dirty="0" smtClean="0"/>
              <a:t>	</a:t>
            </a:r>
            <a:r>
              <a:rPr lang="en-US" sz="2400" dirty="0" smtClean="0"/>
              <a:t>Number </a:t>
            </a:r>
            <a:r>
              <a:rPr lang="en-US" sz="2400" dirty="0"/>
              <a:t>of Quality Rated Child Care Programs </a:t>
            </a:r>
          </a:p>
          <a:p>
            <a:pPr marL="0" indent="0">
              <a:buNone/>
            </a:pPr>
            <a:endParaRPr lang="en-US" sz="2200" dirty="0" smtClean="0"/>
          </a:p>
          <a:p>
            <a:pPr marL="0" indent="0">
              <a:buNone/>
            </a:pPr>
            <a:endParaRPr lang="en-US" sz="2200" dirty="0" smtClean="0"/>
          </a:p>
        </p:txBody>
      </p:sp>
      <p:pic>
        <p:nvPicPr>
          <p:cNvPr id="6" name="Picture 5"/>
          <p:cNvPicPr>
            <a:picLocks noChangeAspect="1"/>
          </p:cNvPicPr>
          <p:nvPr/>
        </p:nvPicPr>
        <p:blipFill>
          <a:blip r:embed="rId4"/>
          <a:stretch>
            <a:fillRect/>
          </a:stretch>
        </p:blipFill>
        <p:spPr>
          <a:xfrm>
            <a:off x="1266452" y="4454832"/>
            <a:ext cx="4383404" cy="1780186"/>
          </a:xfrm>
          <a:prstGeom prst="rect">
            <a:avLst/>
          </a:prstGeom>
        </p:spPr>
      </p:pic>
      <p:cxnSp>
        <p:nvCxnSpPr>
          <p:cNvPr id="7" name="Elbow Connector 6"/>
          <p:cNvCxnSpPr/>
          <p:nvPr/>
        </p:nvCxnSpPr>
        <p:spPr>
          <a:xfrm flipV="1">
            <a:off x="5835101" y="5344925"/>
            <a:ext cx="711172" cy="446277"/>
          </a:xfrm>
          <a:prstGeom prst="bentConnector3">
            <a:avLst/>
          </a:prstGeom>
          <a:ln w="38100">
            <a:tailEnd type="triangle"/>
          </a:ln>
        </p:spPr>
        <p:style>
          <a:lnRef idx="1">
            <a:schemeClr val="accent2"/>
          </a:lnRef>
          <a:fillRef idx="0">
            <a:schemeClr val="accent2"/>
          </a:fillRef>
          <a:effectRef idx="0">
            <a:schemeClr val="accent2"/>
          </a:effectRef>
          <a:fontRef idx="minor">
            <a:schemeClr val="tx1"/>
          </a:fontRef>
        </p:style>
      </p:cxnSp>
      <p:sp>
        <p:nvSpPr>
          <p:cNvPr id="8" name="TextBox 7"/>
          <p:cNvSpPr txBox="1"/>
          <p:nvPr/>
        </p:nvSpPr>
        <p:spPr>
          <a:xfrm>
            <a:off x="6557080" y="5121787"/>
            <a:ext cx="2191355" cy="892552"/>
          </a:xfrm>
          <a:prstGeom prst="rect">
            <a:avLst/>
          </a:prstGeom>
          <a:noFill/>
        </p:spPr>
        <p:txBody>
          <a:bodyPr wrap="square" rtlCol="0">
            <a:spAutoFit/>
          </a:bodyPr>
          <a:lstStyle/>
          <a:p>
            <a:r>
              <a:rPr lang="en-US" sz="2000" b="1" u="sng" dirty="0" smtClean="0"/>
              <a:t>13.4% </a:t>
            </a:r>
            <a:r>
              <a:rPr lang="en-US" sz="1600" dirty="0" smtClean="0"/>
              <a:t>of all child care providers in Georgia are Quality Rated. </a:t>
            </a:r>
          </a:p>
        </p:txBody>
      </p:sp>
    </p:spTree>
    <p:extLst>
      <p:ext uri="{BB962C8B-B14F-4D97-AF65-F5344CB8AC3E}">
        <p14:creationId xmlns:p14="http://schemas.microsoft.com/office/powerpoint/2010/main" val="3596659720"/>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71972"/>
            <a:ext cx="8859982" cy="4462760"/>
          </a:xfrm>
          <a:prstGeom prst="rect">
            <a:avLst/>
          </a:prstGeom>
          <a:noFill/>
        </p:spPr>
        <p:txBody>
          <a:bodyPr wrap="square" rtlCol="0">
            <a:spAutoFit/>
          </a:bodyPr>
          <a:lstStyle/>
          <a:p>
            <a:pPr algn="ctr"/>
            <a:r>
              <a:rPr lang="en-US" sz="2000" dirty="0"/>
              <a:t>The Quality Rated </a:t>
            </a:r>
            <a:r>
              <a:rPr lang="en-US" sz="2000" dirty="0" smtClean="0"/>
              <a:t>Advisory Committee </a:t>
            </a:r>
            <a:r>
              <a:rPr lang="en-US" sz="2000" dirty="0"/>
              <a:t>will be charged with </a:t>
            </a:r>
            <a:r>
              <a:rPr lang="en-US" sz="2000" dirty="0" smtClean="0"/>
              <a:t>creating </a:t>
            </a:r>
            <a:r>
              <a:rPr lang="en-US" sz="2000" dirty="0"/>
              <a:t>meaningful reforms to Quality Rated that will foster </a:t>
            </a:r>
            <a:r>
              <a:rPr lang="en-US" sz="2000" dirty="0" smtClean="0"/>
              <a:t>sustainable </a:t>
            </a:r>
            <a:r>
              <a:rPr lang="en-US" sz="2000" dirty="0"/>
              <a:t>growth to achieve 100% participation in Quality Rated by the end of 2017</a:t>
            </a:r>
            <a:r>
              <a:rPr lang="en-US" sz="2000" dirty="0" smtClean="0"/>
              <a:t>.</a:t>
            </a:r>
          </a:p>
          <a:p>
            <a:pPr algn="ctr"/>
            <a:endParaRPr lang="en-US" sz="2000" dirty="0"/>
          </a:p>
          <a:p>
            <a:pPr algn="ctr"/>
            <a:r>
              <a:rPr lang="en-US" sz="2000" dirty="0" smtClean="0"/>
              <a:t>Early learning stakeholders and child care program administrators and directors in programs that are rated or participating in Quality Rated are eligible to apply. </a:t>
            </a:r>
          </a:p>
          <a:p>
            <a:pPr algn="ctr"/>
            <a:endParaRPr lang="en-US" sz="2000" b="1" dirty="0" smtClean="0"/>
          </a:p>
          <a:p>
            <a:pPr algn="ctr"/>
            <a:r>
              <a:rPr lang="en-US" sz="2800" b="1" dirty="0" smtClean="0"/>
              <a:t>For more information and to apply, visit </a:t>
            </a:r>
            <a:r>
              <a:rPr lang="en-US" sz="2800" b="1" dirty="0" smtClean="0">
                <a:hlinkClick r:id="rId2"/>
              </a:rPr>
              <a:t>www.bit.ly/QualityRatedAC</a:t>
            </a:r>
            <a:r>
              <a:rPr lang="en-US" sz="2800" b="1" dirty="0" smtClean="0"/>
              <a:t> </a:t>
            </a:r>
            <a:endParaRPr lang="en-US" sz="2800" b="1" dirty="0"/>
          </a:p>
          <a:p>
            <a:pPr algn="ctr"/>
            <a:endParaRPr lang="en-US" sz="2800" b="1" dirty="0" smtClean="0"/>
          </a:p>
          <a:p>
            <a:pPr algn="ctr"/>
            <a:r>
              <a:rPr lang="en-US" sz="2800" b="1" dirty="0" smtClean="0"/>
              <a:t>Applications are due Tuesday, August 18</a:t>
            </a:r>
            <a:r>
              <a:rPr lang="en-US" sz="2800" b="1" baseline="30000" dirty="0" smtClean="0"/>
              <a:t>th</a:t>
            </a:r>
            <a:r>
              <a:rPr lang="en-US" sz="2800" b="1" dirty="0" smtClean="0"/>
              <a:t> at 5:00PM. </a:t>
            </a:r>
            <a:endParaRPr lang="en-US" sz="2800" b="1" dirty="0"/>
          </a:p>
          <a:p>
            <a:pPr algn="ctr"/>
            <a:endParaRPr lang="en-US" sz="3200" b="1" dirty="0" smtClean="0"/>
          </a:p>
        </p:txBody>
      </p:sp>
      <p:sp>
        <p:nvSpPr>
          <p:cNvPr id="5" name="Title 1"/>
          <p:cNvSpPr txBox="1">
            <a:spLocks/>
          </p:cNvSpPr>
          <p:nvPr/>
        </p:nvSpPr>
        <p:spPr>
          <a:xfrm>
            <a:off x="2604654" y="1028079"/>
            <a:ext cx="6931152" cy="609398"/>
          </a:xfrm>
          <a:prstGeom prst="rect">
            <a:avLst/>
          </a:prstGeom>
        </p:spPr>
        <p:txBody>
          <a:bodyPr vert="horz" wrap="square" lIns="0" tIns="0" rIns="0" bIns="0" rtlCol="0" anchor="t">
            <a:spAutoFit/>
          </a:bodyPr>
          <a:lstStyle>
            <a:lvl1pPr algn="l" defTabSz="684610" rtl="0" eaLnBrk="1" fontAlgn="base" hangingPunct="1">
              <a:lnSpc>
                <a:spcPct val="90000"/>
              </a:lnSpc>
              <a:spcBef>
                <a:spcPct val="0"/>
              </a:spcBef>
              <a:spcAft>
                <a:spcPct val="0"/>
              </a:spcAft>
              <a:defRPr lang="en-US" sz="2700" kern="1200" spc="-113">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ctr" defTabSz="684610" rtl="0" eaLnBrk="1" fontAlgn="base" hangingPunct="1">
              <a:lnSpc>
                <a:spcPct val="90000"/>
              </a:lnSpc>
              <a:spcBef>
                <a:spcPct val="0"/>
              </a:spcBef>
              <a:spcAft>
                <a:spcPct val="0"/>
              </a:spcAft>
              <a:defRPr sz="3000">
                <a:solidFill>
                  <a:schemeClr val="tx1"/>
                </a:solidFill>
                <a:latin typeface="Calibri" pitchFamily="34" charset="0"/>
                <a:cs typeface="Arial" charset="0"/>
              </a:defRPr>
            </a:lvl2pPr>
            <a:lvl3pPr algn="ctr" defTabSz="684610" rtl="0" eaLnBrk="1" fontAlgn="base" hangingPunct="1">
              <a:lnSpc>
                <a:spcPct val="90000"/>
              </a:lnSpc>
              <a:spcBef>
                <a:spcPct val="0"/>
              </a:spcBef>
              <a:spcAft>
                <a:spcPct val="0"/>
              </a:spcAft>
              <a:defRPr sz="3000">
                <a:solidFill>
                  <a:schemeClr val="tx1"/>
                </a:solidFill>
                <a:latin typeface="Calibri" pitchFamily="34" charset="0"/>
                <a:cs typeface="Arial" charset="0"/>
              </a:defRPr>
            </a:lvl3pPr>
            <a:lvl4pPr algn="ctr" defTabSz="684610" rtl="0" eaLnBrk="1" fontAlgn="base" hangingPunct="1">
              <a:lnSpc>
                <a:spcPct val="90000"/>
              </a:lnSpc>
              <a:spcBef>
                <a:spcPct val="0"/>
              </a:spcBef>
              <a:spcAft>
                <a:spcPct val="0"/>
              </a:spcAft>
              <a:defRPr sz="3000">
                <a:solidFill>
                  <a:schemeClr val="tx1"/>
                </a:solidFill>
                <a:latin typeface="Calibri" pitchFamily="34" charset="0"/>
                <a:cs typeface="Arial" charset="0"/>
              </a:defRPr>
            </a:lvl4pPr>
            <a:lvl5pPr algn="ctr" defTabSz="684610" rtl="0" eaLnBrk="1" fontAlgn="base" hangingPunct="1">
              <a:lnSpc>
                <a:spcPct val="90000"/>
              </a:lnSpc>
              <a:spcBef>
                <a:spcPct val="0"/>
              </a:spcBef>
              <a:spcAft>
                <a:spcPct val="0"/>
              </a:spcAft>
              <a:defRPr sz="3000">
                <a:solidFill>
                  <a:schemeClr val="tx1"/>
                </a:solidFill>
                <a:latin typeface="Calibri" pitchFamily="34" charset="0"/>
                <a:cs typeface="Arial" charset="0"/>
              </a:defRPr>
            </a:lvl5pPr>
            <a:lvl6pPr marL="342900" algn="ctr" defTabSz="684610" rtl="0" eaLnBrk="1" fontAlgn="base" hangingPunct="1">
              <a:lnSpc>
                <a:spcPct val="90000"/>
              </a:lnSpc>
              <a:spcBef>
                <a:spcPct val="0"/>
              </a:spcBef>
              <a:spcAft>
                <a:spcPct val="0"/>
              </a:spcAft>
              <a:defRPr sz="3000">
                <a:solidFill>
                  <a:schemeClr val="tx1"/>
                </a:solidFill>
                <a:latin typeface="Calibri" pitchFamily="34" charset="0"/>
                <a:cs typeface="Arial" charset="0"/>
              </a:defRPr>
            </a:lvl6pPr>
            <a:lvl7pPr marL="685800" algn="ctr" defTabSz="684610" rtl="0" eaLnBrk="1" fontAlgn="base" hangingPunct="1">
              <a:lnSpc>
                <a:spcPct val="90000"/>
              </a:lnSpc>
              <a:spcBef>
                <a:spcPct val="0"/>
              </a:spcBef>
              <a:spcAft>
                <a:spcPct val="0"/>
              </a:spcAft>
              <a:defRPr sz="3000">
                <a:solidFill>
                  <a:schemeClr val="tx1"/>
                </a:solidFill>
                <a:latin typeface="Calibri" pitchFamily="34" charset="0"/>
                <a:cs typeface="Arial" charset="0"/>
              </a:defRPr>
            </a:lvl7pPr>
            <a:lvl8pPr marL="1028700" algn="ctr" defTabSz="684610" rtl="0" eaLnBrk="1" fontAlgn="base" hangingPunct="1">
              <a:lnSpc>
                <a:spcPct val="90000"/>
              </a:lnSpc>
              <a:spcBef>
                <a:spcPct val="0"/>
              </a:spcBef>
              <a:spcAft>
                <a:spcPct val="0"/>
              </a:spcAft>
              <a:defRPr sz="3000">
                <a:solidFill>
                  <a:schemeClr val="tx1"/>
                </a:solidFill>
                <a:latin typeface="Calibri" pitchFamily="34" charset="0"/>
                <a:cs typeface="Arial" charset="0"/>
              </a:defRPr>
            </a:lvl8pPr>
            <a:lvl9pPr marL="1371600" algn="ctr" defTabSz="684610" rtl="0" eaLnBrk="1" fontAlgn="base" hangingPunct="1">
              <a:lnSpc>
                <a:spcPct val="90000"/>
              </a:lnSpc>
              <a:spcBef>
                <a:spcPct val="0"/>
              </a:spcBef>
              <a:spcAft>
                <a:spcPct val="0"/>
              </a:spcAft>
              <a:defRPr sz="3000">
                <a:solidFill>
                  <a:schemeClr val="tx1"/>
                </a:solidFill>
                <a:latin typeface="Calibri" pitchFamily="34" charset="0"/>
                <a:cs typeface="Arial" charset="0"/>
              </a:defRPr>
            </a:lvl9pPr>
          </a:lstStyle>
          <a:p>
            <a:r>
              <a:rPr lang="en-US" sz="4400" dirty="0" smtClean="0">
                <a:solidFill>
                  <a:schemeClr val="tx1"/>
                </a:solidFill>
                <a:effectLst/>
                <a:latin typeface="Myriad Pro Cond" panose="020B0506030403020204" pitchFamily="34" charset="0"/>
              </a:rPr>
              <a:t>ADVISORY COMMITTEE </a:t>
            </a:r>
            <a:endParaRPr lang="en-US" sz="4400" dirty="0">
              <a:solidFill>
                <a:schemeClr val="tx1"/>
              </a:solidFill>
              <a:effectLst/>
              <a:latin typeface="Myriad Pro Cond" panose="020B0506030403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5014" y="82966"/>
            <a:ext cx="4214276" cy="945113"/>
          </a:xfrm>
          <a:prstGeom prst="rect">
            <a:avLst/>
          </a:prstGeom>
        </p:spPr>
      </p:pic>
    </p:spTree>
    <p:extLst>
      <p:ext uri="{BB962C8B-B14F-4D97-AF65-F5344CB8AC3E}">
        <p14:creationId xmlns:p14="http://schemas.microsoft.com/office/powerpoint/2010/main" val="1506442283"/>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98598"/>
          </a:xfrm>
        </p:spPr>
        <p:txBody>
          <a:bodyPr/>
          <a:lstStyle/>
          <a:p>
            <a:endParaRPr lang="en-US" dirty="0"/>
          </a:p>
        </p:txBody>
      </p:sp>
      <p:sp>
        <p:nvSpPr>
          <p:cNvPr id="3" name="Content Placeholder 2"/>
          <p:cNvSpPr>
            <a:spLocks noGrp="1"/>
          </p:cNvSpPr>
          <p:nvPr>
            <p:ph idx="1"/>
          </p:nvPr>
        </p:nvSpPr>
        <p:spPr/>
        <p:txBody>
          <a:bodyPr/>
          <a:lstStyle/>
          <a:p>
            <a:endParaRPr lang="en-US" dirty="0" smtClean="0"/>
          </a:p>
          <a:p>
            <a:pPr marL="0" indent="0" algn="ctr">
              <a:buNone/>
            </a:pPr>
            <a:r>
              <a:rPr lang="en-US" sz="7200" dirty="0"/>
              <a:t>Questions?</a:t>
            </a:r>
          </a:p>
          <a:p>
            <a:endParaRPr lang="en-US" dirty="0" smtClean="0"/>
          </a:p>
          <a:p>
            <a:endParaRPr lang="en-US" dirty="0"/>
          </a:p>
          <a:p>
            <a:r>
              <a:rPr lang="en-US" dirty="0" smtClean="0"/>
              <a:t>Email:  assigned Pre-K Consultant</a:t>
            </a:r>
          </a:p>
          <a:p>
            <a:r>
              <a:rPr lang="en-US" dirty="0" smtClean="0"/>
              <a:t>Consultant of the Day</a:t>
            </a:r>
            <a:r>
              <a:rPr lang="en-US" smtClean="0"/>
              <a:t>:  404-656-5957</a:t>
            </a:r>
            <a:endParaRPr lang="en-US" dirty="0"/>
          </a:p>
        </p:txBody>
      </p:sp>
    </p:spTree>
    <p:extLst>
      <p:ext uri="{BB962C8B-B14F-4D97-AF65-F5344CB8AC3E}">
        <p14:creationId xmlns:p14="http://schemas.microsoft.com/office/powerpoint/2010/main" val="67614410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98598"/>
          </a:xfrm>
        </p:spPr>
        <p:txBody>
          <a:bodyPr/>
          <a:lstStyle/>
          <a:p>
            <a:r>
              <a:rPr lang="en-US" dirty="0" smtClean="0"/>
              <a:t>Pre-K by the Numbers- August, 2015</a:t>
            </a:r>
            <a:endParaRPr lang="en-US" dirty="0"/>
          </a:p>
        </p:txBody>
      </p:sp>
      <p:sp>
        <p:nvSpPr>
          <p:cNvPr id="3" name="Content Placeholder 2"/>
          <p:cNvSpPr>
            <a:spLocks noGrp="1"/>
          </p:cNvSpPr>
          <p:nvPr>
            <p:ph idx="1"/>
          </p:nvPr>
        </p:nvSpPr>
        <p:spPr/>
        <p:txBody>
          <a:bodyPr/>
          <a:lstStyle/>
          <a:p>
            <a:r>
              <a:rPr lang="en-US" dirty="0"/>
              <a:t>Providers:  </a:t>
            </a:r>
            <a:r>
              <a:rPr lang="en-US" dirty="0" smtClean="0"/>
              <a:t>898</a:t>
            </a:r>
          </a:p>
          <a:p>
            <a:r>
              <a:rPr lang="en-US" dirty="0" smtClean="0"/>
              <a:t>Sites</a:t>
            </a:r>
            <a:r>
              <a:rPr lang="en-US" dirty="0"/>
              <a:t>:  </a:t>
            </a:r>
            <a:r>
              <a:rPr lang="en-US" dirty="0" smtClean="0"/>
              <a:t>1,828</a:t>
            </a:r>
          </a:p>
          <a:p>
            <a:r>
              <a:rPr lang="en-US" dirty="0" smtClean="0"/>
              <a:t>Classes</a:t>
            </a:r>
            <a:r>
              <a:rPr lang="en-US" dirty="0"/>
              <a:t>:  </a:t>
            </a:r>
            <a:r>
              <a:rPr lang="en-US" dirty="0" smtClean="0"/>
              <a:t>3,842</a:t>
            </a:r>
          </a:p>
          <a:p>
            <a:r>
              <a:rPr lang="en-US" dirty="0" smtClean="0"/>
              <a:t>Slots </a:t>
            </a:r>
            <a:r>
              <a:rPr lang="en-US" dirty="0"/>
              <a:t>Funded:  84,000</a:t>
            </a:r>
          </a:p>
          <a:p>
            <a:r>
              <a:rPr lang="en-US" dirty="0"/>
              <a:t>Slots Allocated: </a:t>
            </a:r>
            <a:r>
              <a:rPr lang="en-US"/>
              <a:t> </a:t>
            </a:r>
            <a:r>
              <a:rPr lang="en-US" smtClean="0"/>
              <a:t>84,524</a:t>
            </a:r>
            <a:endParaRPr lang="en-US" dirty="0"/>
          </a:p>
          <a:p>
            <a:endParaRPr lang="en-US" dirty="0"/>
          </a:p>
        </p:txBody>
      </p:sp>
    </p:spTree>
    <p:extLst>
      <p:ext uri="{BB962C8B-B14F-4D97-AF65-F5344CB8AC3E}">
        <p14:creationId xmlns:p14="http://schemas.microsoft.com/office/powerpoint/2010/main" val="386070245"/>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endParaRPr lang="en-US" b="1" dirty="0"/>
          </a:p>
          <a:p>
            <a:pPr marL="0" indent="0" algn="ctr">
              <a:buNone/>
            </a:pPr>
            <a:r>
              <a:rPr lang="en-US" sz="3600" dirty="0"/>
              <a:t>Thank you for joining the webinar.</a:t>
            </a:r>
          </a:p>
          <a:p>
            <a:pPr marL="0" indent="0" algn="ctr">
              <a:buNone/>
            </a:pPr>
            <a:endParaRPr lang="en-US" dirty="0"/>
          </a:p>
          <a:p>
            <a:pPr marL="0" indent="0" algn="ctr">
              <a:buNone/>
            </a:pPr>
            <a:r>
              <a:rPr lang="en-US" dirty="0"/>
              <a:t>Susan Adams</a:t>
            </a:r>
          </a:p>
          <a:p>
            <a:pPr marL="0" indent="0" algn="ctr">
              <a:buNone/>
            </a:pPr>
            <a:r>
              <a:rPr lang="en-US" dirty="0"/>
              <a:t>Assistant Commissioner for Pre-K </a:t>
            </a:r>
          </a:p>
          <a:p>
            <a:pPr marL="0" indent="0" algn="ctr">
              <a:buNone/>
            </a:pPr>
            <a:r>
              <a:rPr lang="en-US" dirty="0"/>
              <a:t>&amp; Instructional Supports</a:t>
            </a:r>
          </a:p>
          <a:p>
            <a:pPr marL="0" indent="0" algn="ctr">
              <a:buNone/>
            </a:pPr>
            <a:r>
              <a:rPr lang="en-US" dirty="0">
                <a:solidFill>
                  <a:srgbClr val="FF0000"/>
                </a:solidFill>
                <a:hlinkClick r:id="rId2"/>
              </a:rPr>
              <a:t>susan.adams@decal.ga.gov</a:t>
            </a:r>
            <a:endParaRPr lang="en-US" dirty="0">
              <a:solidFill>
                <a:srgbClr val="FF0000"/>
              </a:solidFill>
            </a:endParaRPr>
          </a:p>
          <a:p>
            <a:pPr marL="0" indent="0" algn="ctr">
              <a:buNone/>
            </a:pPr>
            <a:r>
              <a:rPr lang="en-US" dirty="0"/>
              <a:t>404-651-7420</a:t>
            </a:r>
          </a:p>
        </p:txBody>
      </p:sp>
    </p:spTree>
    <p:extLst>
      <p:ext uri="{BB962C8B-B14F-4D97-AF65-F5344CB8AC3E}">
        <p14:creationId xmlns:p14="http://schemas.microsoft.com/office/powerpoint/2010/main" val="266950958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98598"/>
          </a:xfrm>
        </p:spPr>
        <p:txBody>
          <a:bodyPr/>
          <a:lstStyle/>
          <a:p>
            <a:r>
              <a:rPr lang="en-US" dirty="0" smtClean="0"/>
              <a:t>FY16 Budget Updates</a:t>
            </a:r>
            <a:endParaRPr lang="en-US" dirty="0"/>
          </a:p>
        </p:txBody>
      </p:sp>
      <p:sp>
        <p:nvSpPr>
          <p:cNvPr id="3" name="Content Placeholder 2"/>
          <p:cNvSpPr>
            <a:spLocks noGrp="1"/>
          </p:cNvSpPr>
          <p:nvPr>
            <p:ph idx="1"/>
          </p:nvPr>
        </p:nvSpPr>
        <p:spPr/>
        <p:txBody>
          <a:bodyPr>
            <a:normAutofit/>
          </a:bodyPr>
          <a:lstStyle/>
          <a:p>
            <a:r>
              <a:rPr lang="en-US" dirty="0" smtClean="0"/>
              <a:t>84,000 slots</a:t>
            </a:r>
          </a:p>
          <a:p>
            <a:r>
              <a:rPr lang="en-US" dirty="0" smtClean="0"/>
              <a:t>180 days for children and 190 days for teachers</a:t>
            </a:r>
          </a:p>
          <a:p>
            <a:r>
              <a:rPr lang="en-US" dirty="0" smtClean="0"/>
              <a:t>No change in class size of 22 students</a:t>
            </a:r>
          </a:p>
          <a:p>
            <a:r>
              <a:rPr lang="en-US" dirty="0" smtClean="0"/>
              <a:t>1% increase for lead and assistant teachers, included in the rates</a:t>
            </a:r>
          </a:p>
          <a:p>
            <a:r>
              <a:rPr lang="en-US" dirty="0" smtClean="0"/>
              <a:t>Final Pre-K rates are posted on Program Updates Webpage and in the </a:t>
            </a:r>
            <a:r>
              <a:rPr lang="en-US" u="sng" dirty="0" smtClean="0"/>
              <a:t>Georgia’s Pre-K Operating Guidelines</a:t>
            </a:r>
            <a:r>
              <a:rPr lang="en-US" dirty="0" smtClean="0"/>
              <a:t> </a:t>
            </a:r>
          </a:p>
          <a:p>
            <a:endParaRPr lang="en-US" dirty="0"/>
          </a:p>
        </p:txBody>
      </p:sp>
    </p:spTree>
    <p:extLst>
      <p:ext uri="{BB962C8B-B14F-4D97-AF65-F5344CB8AC3E}">
        <p14:creationId xmlns:p14="http://schemas.microsoft.com/office/powerpoint/2010/main" val="370497433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98598"/>
          </a:xfrm>
        </p:spPr>
        <p:txBody>
          <a:bodyPr/>
          <a:lstStyle/>
          <a:p>
            <a:r>
              <a:rPr lang="en-US" dirty="0" smtClean="0"/>
              <a:t>FY16 Pre-K Rate Sheet</a:t>
            </a:r>
            <a:endParaRPr lang="en-US" dirty="0"/>
          </a:p>
        </p:txBody>
      </p:sp>
      <p:sp>
        <p:nvSpPr>
          <p:cNvPr id="3" name="Content Placeholder 2"/>
          <p:cNvSpPr>
            <a:spLocks noGrp="1"/>
          </p:cNvSpPr>
          <p:nvPr>
            <p:ph idx="1"/>
          </p:nvPr>
        </p:nvSpPr>
        <p:spPr/>
        <p:txBody>
          <a:bodyPr>
            <a:normAutofit/>
          </a:bodyPr>
          <a:lstStyle/>
          <a:p>
            <a:pPr marL="517525" lvl="1" indent="0">
              <a:buNone/>
            </a:pPr>
            <a:endParaRPr lang="en-US" dirty="0" smtClean="0"/>
          </a:p>
          <a:p>
            <a:endParaRPr lang="en-US" dirty="0"/>
          </a:p>
          <a:p>
            <a:endParaRPr lang="en-US" dirty="0" smtClean="0"/>
          </a:p>
          <a:p>
            <a:endParaRPr lang="en-US" dirty="0" smtClean="0"/>
          </a:p>
        </p:txBody>
      </p:sp>
      <p:graphicFrame>
        <p:nvGraphicFramePr>
          <p:cNvPr id="8" name="Object 7"/>
          <p:cNvGraphicFramePr>
            <a:graphicFrameLocks noChangeAspect="1"/>
          </p:cNvGraphicFramePr>
          <p:nvPr>
            <p:extLst>
              <p:ext uri="{D42A27DB-BD31-4B8C-83A1-F6EECF244321}">
                <p14:modId xmlns:p14="http://schemas.microsoft.com/office/powerpoint/2010/main" val="4074532675"/>
              </p:ext>
            </p:extLst>
          </p:nvPr>
        </p:nvGraphicFramePr>
        <p:xfrm>
          <a:off x="565150" y="1016000"/>
          <a:ext cx="8013700" cy="4826000"/>
        </p:xfrm>
        <a:graphic>
          <a:graphicData uri="http://schemas.openxmlformats.org/presentationml/2006/ole">
            <mc:AlternateContent xmlns:mc="http://schemas.openxmlformats.org/markup-compatibility/2006">
              <mc:Choice xmlns:v="urn:schemas-microsoft-com:vml" Requires="v">
                <p:oleObj spid="_x0000_s1036" name="Worksheet" r:id="rId4" imgW="8013764" imgH="4825980" progId="Excel.Sheet.12">
                  <p:embed/>
                </p:oleObj>
              </mc:Choice>
              <mc:Fallback>
                <p:oleObj name="Worksheet" r:id="rId4" imgW="8013764" imgH="4825980" progId="Excel.Sheet.12">
                  <p:embed/>
                  <p:pic>
                    <p:nvPicPr>
                      <p:cNvPr id="0" name=""/>
                      <p:cNvPicPr/>
                      <p:nvPr/>
                    </p:nvPicPr>
                    <p:blipFill>
                      <a:blip r:embed="rId5"/>
                      <a:stretch>
                        <a:fillRect/>
                      </a:stretch>
                    </p:blipFill>
                    <p:spPr>
                      <a:xfrm>
                        <a:off x="565150" y="1016000"/>
                        <a:ext cx="8013700" cy="4826000"/>
                      </a:xfrm>
                      <a:prstGeom prst="rect">
                        <a:avLst/>
                      </a:prstGeom>
                    </p:spPr>
                  </p:pic>
                </p:oleObj>
              </mc:Fallback>
            </mc:AlternateContent>
          </a:graphicData>
        </a:graphic>
      </p:graphicFrame>
    </p:spTree>
    <p:extLst>
      <p:ext uri="{BB962C8B-B14F-4D97-AF65-F5344CB8AC3E}">
        <p14:creationId xmlns:p14="http://schemas.microsoft.com/office/powerpoint/2010/main" val="85591423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98598"/>
          </a:xfrm>
        </p:spPr>
        <p:txBody>
          <a:bodyPr/>
          <a:lstStyle/>
          <a:p>
            <a:r>
              <a:rPr lang="en-US" dirty="0" smtClean="0"/>
              <a:t>FY16 Documents</a:t>
            </a:r>
            <a:endParaRPr lang="en-US" dirty="0"/>
          </a:p>
        </p:txBody>
      </p:sp>
      <p:sp>
        <p:nvSpPr>
          <p:cNvPr id="3" name="Content Placeholder 2"/>
          <p:cNvSpPr>
            <a:spLocks noGrp="1"/>
          </p:cNvSpPr>
          <p:nvPr>
            <p:ph idx="1"/>
          </p:nvPr>
        </p:nvSpPr>
        <p:spPr>
          <a:xfrm>
            <a:off x="381000" y="1143000"/>
            <a:ext cx="8534400" cy="4572000"/>
          </a:xfrm>
        </p:spPr>
        <p:txBody>
          <a:bodyPr>
            <a:normAutofit/>
          </a:bodyPr>
          <a:lstStyle/>
          <a:p>
            <a:r>
              <a:rPr lang="en-US" dirty="0" smtClean="0"/>
              <a:t>FY16 </a:t>
            </a:r>
            <a:r>
              <a:rPr lang="en-US" u="sng" dirty="0" smtClean="0"/>
              <a:t>Georgia’s Pre-K Operating Guidelines</a:t>
            </a:r>
            <a:r>
              <a:rPr lang="en-US" dirty="0" smtClean="0"/>
              <a:t> are posted</a:t>
            </a:r>
            <a:endParaRPr lang="en-US" dirty="0"/>
          </a:p>
          <a:p>
            <a:r>
              <a:rPr lang="en-US" dirty="0" smtClean="0"/>
              <a:t>Student registration forms and information for the 2015-2016 school year are posted on the Pre-K Project Directors page:</a:t>
            </a:r>
          </a:p>
          <a:p>
            <a:pPr marL="0" indent="0">
              <a:buNone/>
            </a:pPr>
            <a:endParaRPr lang="en-US" dirty="0" smtClean="0"/>
          </a:p>
          <a:p>
            <a:pPr marL="0" indent="0">
              <a:buNone/>
            </a:pPr>
            <a:r>
              <a:rPr lang="en-US" dirty="0" smtClean="0">
                <a:hlinkClick r:id="rId2"/>
              </a:rPr>
              <a:t>http</a:t>
            </a:r>
            <a:r>
              <a:rPr lang="en-US" dirty="0">
                <a:hlinkClick r:id="rId2"/>
              </a:rPr>
              <a:t>://decal.ga.gov/Prek/ProjectDirectors.aspx</a:t>
            </a:r>
            <a:endParaRPr lang="en-US" dirty="0"/>
          </a:p>
          <a:p>
            <a:endParaRPr lang="en-US" dirty="0"/>
          </a:p>
          <a:p>
            <a:pPr marL="0" indent="0">
              <a:buNone/>
            </a:pPr>
            <a:endParaRPr lang="en-US" dirty="0"/>
          </a:p>
        </p:txBody>
      </p:sp>
    </p:spTree>
    <p:extLst>
      <p:ext uri="{BB962C8B-B14F-4D97-AF65-F5344CB8AC3E}">
        <p14:creationId xmlns:p14="http://schemas.microsoft.com/office/powerpoint/2010/main" val="385017629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98598"/>
          </a:xfrm>
        </p:spPr>
        <p:txBody>
          <a:bodyPr/>
          <a:lstStyle/>
          <a:p>
            <a:r>
              <a:rPr lang="en-US" dirty="0" smtClean="0"/>
              <a:t>Guideline Changes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Days </a:t>
            </a:r>
            <a:r>
              <a:rPr lang="en-US" dirty="0"/>
              <a:t>of Service – Section </a:t>
            </a:r>
            <a:r>
              <a:rPr lang="en-US" dirty="0" smtClean="0"/>
              <a:t>1.3</a:t>
            </a:r>
          </a:p>
          <a:p>
            <a:pPr marL="0" indent="0">
              <a:buNone/>
            </a:pPr>
            <a:endParaRPr lang="en-US" dirty="0" smtClean="0"/>
          </a:p>
          <a:p>
            <a:r>
              <a:rPr lang="en-US" dirty="0" smtClean="0"/>
              <a:t>Homeless </a:t>
            </a:r>
            <a:r>
              <a:rPr lang="en-US" dirty="0"/>
              <a:t>Children – Section </a:t>
            </a:r>
            <a:r>
              <a:rPr lang="en-US" dirty="0" smtClean="0"/>
              <a:t>3.2</a:t>
            </a:r>
          </a:p>
          <a:p>
            <a:endParaRPr lang="en-US" dirty="0"/>
          </a:p>
          <a:p>
            <a:r>
              <a:rPr lang="en-US" dirty="0" smtClean="0"/>
              <a:t>Children </a:t>
            </a:r>
            <a:r>
              <a:rPr lang="en-US" dirty="0"/>
              <a:t>in Foster Care – Section 3.3</a:t>
            </a:r>
          </a:p>
          <a:p>
            <a:pPr marL="0" indent="0">
              <a:buNone/>
            </a:pPr>
            <a:endParaRPr lang="en-US" dirty="0"/>
          </a:p>
          <a:p>
            <a:r>
              <a:rPr lang="en-US" dirty="0"/>
              <a:t>Salary Requirements </a:t>
            </a:r>
            <a:endParaRPr lang="en-US" dirty="0" smtClean="0"/>
          </a:p>
          <a:p>
            <a:pPr lvl="1"/>
            <a:r>
              <a:rPr lang="en-US" dirty="0" smtClean="0"/>
              <a:t>Lead Teacher Salaries</a:t>
            </a:r>
            <a:r>
              <a:rPr lang="en-US" dirty="0"/>
              <a:t> –</a:t>
            </a:r>
            <a:r>
              <a:rPr lang="en-US" dirty="0" smtClean="0"/>
              <a:t> Section </a:t>
            </a:r>
            <a:r>
              <a:rPr lang="en-US" dirty="0"/>
              <a:t>12.6</a:t>
            </a:r>
          </a:p>
          <a:p>
            <a:endParaRPr lang="en-US" dirty="0"/>
          </a:p>
          <a:p>
            <a:pPr lvl="1"/>
            <a:r>
              <a:rPr lang="en-US" dirty="0"/>
              <a:t>Assistant Teacher Salaries – Section 13.4 </a:t>
            </a:r>
          </a:p>
          <a:p>
            <a:endParaRPr lang="en-US" dirty="0" smtClean="0"/>
          </a:p>
          <a:p>
            <a:r>
              <a:rPr lang="en-US" dirty="0" smtClean="0"/>
              <a:t>Capital Improvements – Section 17.2</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38733347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98598"/>
          </a:xfrm>
        </p:spPr>
        <p:txBody>
          <a:bodyPr/>
          <a:lstStyle/>
          <a:p>
            <a:r>
              <a:rPr lang="en-US" dirty="0" smtClean="0"/>
              <a:t>2015-2016 Days of Service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180 Instructional Days or equivalent hours</a:t>
            </a:r>
          </a:p>
          <a:p>
            <a:pPr lvl="1"/>
            <a:r>
              <a:rPr lang="en-US" dirty="0" smtClean="0"/>
              <a:t>1170 hours of instruction</a:t>
            </a:r>
          </a:p>
          <a:p>
            <a:pPr lvl="1"/>
            <a:r>
              <a:rPr lang="en-US" dirty="0" smtClean="0"/>
              <a:t>No waivers for instructional hours</a:t>
            </a:r>
          </a:p>
          <a:p>
            <a:pPr lvl="1"/>
            <a:endParaRPr lang="en-US" dirty="0"/>
          </a:p>
          <a:p>
            <a:r>
              <a:rPr lang="en-US" dirty="0" smtClean="0"/>
              <a:t>10 Teacher Professional Development/ Planning Days</a:t>
            </a:r>
          </a:p>
          <a:p>
            <a:pPr lvl="1"/>
            <a:r>
              <a:rPr lang="en-US" dirty="0" smtClean="0"/>
              <a:t>3 days minimum</a:t>
            </a:r>
          </a:p>
          <a:p>
            <a:pPr lvl="1"/>
            <a:r>
              <a:rPr lang="en-US" dirty="0" smtClean="0"/>
              <a:t>Must request a waiver if operating less than 8 planning days</a:t>
            </a:r>
          </a:p>
          <a:p>
            <a:pPr lvl="1"/>
            <a:r>
              <a:rPr lang="en-US" dirty="0" smtClean="0"/>
              <a:t>Must meet lead and assistant teacher minimum salary</a:t>
            </a:r>
          </a:p>
          <a:p>
            <a:pPr lvl="2"/>
            <a:r>
              <a:rPr lang="en-US" dirty="0" smtClean="0"/>
              <a:t>Lead Teacher 90% minimum</a:t>
            </a:r>
          </a:p>
          <a:p>
            <a:pPr lvl="2"/>
            <a:r>
              <a:rPr lang="en-US" dirty="0" smtClean="0"/>
              <a:t>Assistant Teacher 100%</a:t>
            </a:r>
          </a:p>
          <a:p>
            <a:pPr lvl="1"/>
            <a:endParaRPr lang="en-US" dirty="0" smtClean="0"/>
          </a:p>
          <a:p>
            <a:r>
              <a:rPr lang="en-US" dirty="0" smtClean="0"/>
              <a:t>For questions or request a waiver for planning days, contact assigned Pre-K consultant.</a:t>
            </a:r>
          </a:p>
          <a:p>
            <a:pPr marL="517525" lvl="1" indent="0">
              <a:buNone/>
            </a:pPr>
            <a:endParaRPr lang="en-US" dirty="0" smtClean="0"/>
          </a:p>
          <a:p>
            <a:endParaRPr lang="en-US" dirty="0"/>
          </a:p>
          <a:p>
            <a:endParaRPr lang="en-US" dirty="0" smtClean="0"/>
          </a:p>
          <a:p>
            <a:endParaRPr lang="en-US" dirty="0" smtClean="0"/>
          </a:p>
        </p:txBody>
      </p:sp>
    </p:spTree>
    <p:extLst>
      <p:ext uri="{BB962C8B-B14F-4D97-AF65-F5344CB8AC3E}">
        <p14:creationId xmlns:p14="http://schemas.microsoft.com/office/powerpoint/2010/main" val="45358864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498598"/>
          </a:xfrm>
        </p:spPr>
        <p:txBody>
          <a:bodyPr/>
          <a:lstStyle/>
          <a:p>
            <a:r>
              <a:rPr lang="en-US" dirty="0" smtClean="0"/>
              <a:t>Changes to Teacher Certification</a:t>
            </a:r>
            <a:endParaRPr lang="en-US" dirty="0"/>
          </a:p>
        </p:txBody>
      </p:sp>
      <p:sp>
        <p:nvSpPr>
          <p:cNvPr id="3" name="Content Placeholder 2"/>
          <p:cNvSpPr>
            <a:spLocks noGrp="1"/>
          </p:cNvSpPr>
          <p:nvPr>
            <p:ph idx="1"/>
          </p:nvPr>
        </p:nvSpPr>
        <p:spPr/>
        <p:txBody>
          <a:bodyPr>
            <a:normAutofit/>
          </a:bodyPr>
          <a:lstStyle/>
          <a:p>
            <a:r>
              <a:rPr lang="en-US" dirty="0" smtClean="0"/>
              <a:t>Professional Standards Commission (PSC) has made changes to the process for obtaining teacher certification.</a:t>
            </a:r>
          </a:p>
          <a:p>
            <a:pPr lvl="1"/>
            <a:r>
              <a:rPr lang="en-US" dirty="0" smtClean="0"/>
              <a:t>http:/www.gapsc.com</a:t>
            </a:r>
            <a:endParaRPr lang="en-US" dirty="0"/>
          </a:p>
          <a:p>
            <a:pPr lvl="1"/>
            <a:r>
              <a:rPr lang="en-US" dirty="0" smtClean="0"/>
              <a:t>Understanding the 2014 Educator Certification Changes</a:t>
            </a:r>
          </a:p>
          <a:p>
            <a:r>
              <a:rPr lang="en-US" dirty="0" smtClean="0"/>
              <a:t>FAQ specific to Pre-K posted on DECAL website.</a:t>
            </a:r>
          </a:p>
          <a:p>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2524548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 DECAL them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a:spAutoFit/>
      </a:bodyPr>
      <a:lstStyle>
        <a:defPPr algn="r" fontAlgn="auto">
          <a:spcBef>
            <a:spcPts val="0"/>
          </a:spcBef>
          <a:spcAft>
            <a:spcPts val="0"/>
          </a:spcAft>
          <a:defRPr sz="1600">
            <a:solidFill>
              <a:schemeClr val="bg1">
                <a:lumMod val="95000"/>
              </a:schemeClr>
            </a:solidFill>
            <a:latin typeface="+mn-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9E74EBC24BA484AAB66CFECE274BC97" ma:contentTypeVersion="0" ma:contentTypeDescription="Create a new document." ma:contentTypeScope="" ma:versionID="f4884d6fd9f17cadc5caf7974c6bf174">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07F8B9F-7AC0-43A2-8C63-7B84C13B17DB}">
  <ds:schemaRefs>
    <ds:schemaRef ds:uri="http://schemas.microsoft.com/sharepoint/v3/contenttype/forms"/>
  </ds:schemaRefs>
</ds:datastoreItem>
</file>

<file path=customXml/itemProps2.xml><?xml version="1.0" encoding="utf-8"?>
<ds:datastoreItem xmlns:ds="http://schemas.openxmlformats.org/officeDocument/2006/customXml" ds:itemID="{0849ADC2-502C-4AB4-A885-AF7E54FF4B1F}">
  <ds:schemaRefs>
    <ds:schemaRef ds:uri="http://purl.org/dc/terms/"/>
    <ds:schemaRef ds:uri="http://purl.org/dc/elements/1.1/"/>
    <ds:schemaRef ds:uri="http://purl.org/dc/dcmitype/"/>
    <ds:schemaRef ds:uri="http://schemas.openxmlformats.org/package/2006/metadata/core-properties"/>
    <ds:schemaRef ds:uri="http://schemas.microsoft.com/office/2006/documentManagement/typ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EA90DEE-CDB1-48DD-A7FF-93A3D6BD5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1643</TotalTime>
  <Words>2074</Words>
  <Application>Microsoft Office PowerPoint</Application>
  <PresentationFormat>On-screen Show (4:3)</PresentationFormat>
  <Paragraphs>300</Paragraphs>
  <Slides>30</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5" baseType="lpstr">
      <vt:lpstr>Arial</vt:lpstr>
      <vt:lpstr>Calibri</vt:lpstr>
      <vt:lpstr>Myriad Pro Cond</vt:lpstr>
      <vt:lpstr>Blue DECAL theme</vt:lpstr>
      <vt:lpstr>Worksheet</vt:lpstr>
      <vt:lpstr>Welcome Back!  Pre-K Director Webinar  August 13, 2015</vt:lpstr>
      <vt:lpstr>FY 2015 Close Out </vt:lpstr>
      <vt:lpstr>Pre-K by the Numbers- August, 2015</vt:lpstr>
      <vt:lpstr>FY16 Budget Updates</vt:lpstr>
      <vt:lpstr>FY16 Pre-K Rate Sheet</vt:lpstr>
      <vt:lpstr>FY16 Documents</vt:lpstr>
      <vt:lpstr>Guideline Changes</vt:lpstr>
      <vt:lpstr>2015-2016 Days of Service</vt:lpstr>
      <vt:lpstr>Changes to Teacher Certification</vt:lpstr>
      <vt:lpstr>Teacher Training </vt:lpstr>
      <vt:lpstr>Teacher Training</vt:lpstr>
      <vt:lpstr>Teacher Training</vt:lpstr>
      <vt:lpstr>Teacher Training </vt:lpstr>
      <vt:lpstr>Director Training</vt:lpstr>
      <vt:lpstr>Director Training</vt:lpstr>
      <vt:lpstr>Training Registration</vt:lpstr>
      <vt:lpstr>Work Sampling Online (WSO) Update</vt:lpstr>
      <vt:lpstr>WSO Resources</vt:lpstr>
      <vt:lpstr>WSO Assessment Support</vt:lpstr>
      <vt:lpstr>Rosters</vt:lpstr>
      <vt:lpstr>Rosters Upload Information </vt:lpstr>
      <vt:lpstr>Beginning of the School Year Resources Project Directors</vt:lpstr>
      <vt:lpstr>Beginning of the School Year Resources  Teachers  </vt:lpstr>
      <vt:lpstr>Looking Ahead:  Research Reports</vt:lpstr>
      <vt:lpstr>Looking Ahead:  Research Reports</vt:lpstr>
      <vt:lpstr>Looking Ahead:  Georgia’s Pre-K Week</vt:lpstr>
      <vt:lpstr>Quality Rated Update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Pre-K Update</dc:title>
  <dc:creator>Monica Warren</dc:creator>
  <cp:lastModifiedBy>Pam Bojo</cp:lastModifiedBy>
  <cp:revision>97</cp:revision>
  <cp:lastPrinted>2015-08-12T19:40:09Z</cp:lastPrinted>
  <dcterms:created xsi:type="dcterms:W3CDTF">2013-01-28T15:27:57Z</dcterms:created>
  <dcterms:modified xsi:type="dcterms:W3CDTF">2015-08-13T20:46:57Z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0x010100B9E74EBC24BA484AAB66CFECE274BC97</vt:lpwstr>
  </property>
</Properties>
</file>